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7"/>
  </p:notesMasterIdLst>
  <p:sldIdLst>
    <p:sldId id="479" r:id="rId4"/>
    <p:sldId id="390" r:id="rId5"/>
    <p:sldId id="391" r:id="rId6"/>
    <p:sldId id="392" r:id="rId7"/>
    <p:sldId id="394" r:id="rId8"/>
    <p:sldId id="327" r:id="rId9"/>
    <p:sldId id="360" r:id="rId10"/>
    <p:sldId id="480" r:id="rId11"/>
    <p:sldId id="393" r:id="rId12"/>
    <p:sldId id="478" r:id="rId13"/>
    <p:sldId id="346" r:id="rId14"/>
    <p:sldId id="440" r:id="rId15"/>
    <p:sldId id="398" r:id="rId16"/>
    <p:sldId id="354" r:id="rId17"/>
    <p:sldId id="395" r:id="rId18"/>
    <p:sldId id="441" r:id="rId19"/>
    <p:sldId id="481" r:id="rId20"/>
    <p:sldId id="399" r:id="rId21"/>
    <p:sldId id="344" r:id="rId22"/>
    <p:sldId id="482" r:id="rId23"/>
    <p:sldId id="442" r:id="rId24"/>
    <p:sldId id="400" r:id="rId25"/>
    <p:sldId id="424" r:id="rId26"/>
    <p:sldId id="443" r:id="rId27"/>
    <p:sldId id="483" r:id="rId28"/>
    <p:sldId id="401" r:id="rId29"/>
    <p:sldId id="341" r:id="rId30"/>
    <p:sldId id="444" r:id="rId31"/>
    <p:sldId id="484" r:id="rId32"/>
    <p:sldId id="402" r:id="rId33"/>
    <p:sldId id="286" r:id="rId34"/>
    <p:sldId id="445" r:id="rId35"/>
    <p:sldId id="403" r:id="rId36"/>
    <p:sldId id="356" r:id="rId37"/>
    <p:sldId id="446" r:id="rId38"/>
    <p:sldId id="404" r:id="rId39"/>
    <p:sldId id="289" r:id="rId40"/>
    <p:sldId id="485" r:id="rId41"/>
    <p:sldId id="486" r:id="rId42"/>
    <p:sldId id="406" r:id="rId43"/>
    <p:sldId id="331" r:id="rId44"/>
    <p:sldId id="448" r:id="rId45"/>
    <p:sldId id="407" r:id="rId46"/>
    <p:sldId id="288" r:id="rId47"/>
    <p:sldId id="474" r:id="rId48"/>
    <p:sldId id="408" r:id="rId49"/>
    <p:sldId id="475" r:id="rId50"/>
    <p:sldId id="450" r:id="rId51"/>
    <p:sldId id="409" r:id="rId52"/>
    <p:sldId id="438" r:id="rId53"/>
    <p:sldId id="451" r:id="rId54"/>
    <p:sldId id="464" r:id="rId55"/>
    <p:sldId id="465"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741" autoAdjust="0"/>
  </p:normalViewPr>
  <p:slideViewPr>
    <p:cSldViewPr snapToGrid="0">
      <p:cViewPr varScale="1">
        <p:scale>
          <a:sx n="58" d="100"/>
          <a:sy n="58" d="100"/>
        </p:scale>
        <p:origin x="200" y="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3FD91A-6A6E-4611-853B-2287AD763E58}" type="datetimeFigureOut">
              <a:rPr lang="en-US" smtClean="0"/>
              <a:t>12/17/2020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6F63F4-0BE3-4791-8695-D8EF9B11250D}" type="slidenum">
              <a:rPr lang="en-US" smtClean="0"/>
              <a:t>‹#›</a:t>
            </a:fld>
            <a:endParaRPr lang="en-US"/>
          </a:p>
        </p:txBody>
      </p:sp>
    </p:spTree>
    <p:extLst>
      <p:ext uri="{BB962C8B-B14F-4D97-AF65-F5344CB8AC3E}">
        <p14:creationId xmlns:p14="http://schemas.microsoft.com/office/powerpoint/2010/main" val="75660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such a LONG Doctrinal Mastery, it might be good for them to only read verses 15-17 on one week, and 18-20 on the next week. </a:t>
            </a:r>
          </a:p>
        </p:txBody>
      </p:sp>
      <p:sp>
        <p:nvSpPr>
          <p:cNvPr id="4" name="Slide Number Placeholder 3"/>
          <p:cNvSpPr>
            <a:spLocks noGrp="1"/>
          </p:cNvSpPr>
          <p:nvPr>
            <p:ph type="sldNum" sz="quarter" idx="5"/>
          </p:nvPr>
        </p:nvSpPr>
        <p:spPr/>
        <p:txBody>
          <a:bodyPr/>
          <a:lstStyle/>
          <a:p>
            <a:fld id="{E86F63F4-0BE3-4791-8695-D8EF9B11250D}" type="slidenum">
              <a:rPr lang="en-US" smtClean="0"/>
              <a:t>4</a:t>
            </a:fld>
            <a:endParaRPr lang="en-US"/>
          </a:p>
        </p:txBody>
      </p:sp>
    </p:spTree>
    <p:extLst>
      <p:ext uri="{BB962C8B-B14F-4D97-AF65-F5344CB8AC3E}">
        <p14:creationId xmlns:p14="http://schemas.microsoft.com/office/powerpoint/2010/main" val="121508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thoughts does that girl have an hour?</a:t>
            </a:r>
          </a:p>
          <a:p>
            <a:r>
              <a:rPr lang="en-US" dirty="0"/>
              <a:t>What is 6 Squared?</a:t>
            </a:r>
          </a:p>
        </p:txBody>
      </p:sp>
      <p:sp>
        <p:nvSpPr>
          <p:cNvPr id="4" name="Slide Number Placeholder 3"/>
          <p:cNvSpPr>
            <a:spLocks noGrp="1"/>
          </p:cNvSpPr>
          <p:nvPr>
            <p:ph type="sldNum" sz="quarter" idx="10"/>
          </p:nvPr>
        </p:nvSpPr>
        <p:spPr/>
        <p:txBody>
          <a:bodyPr/>
          <a:lstStyle/>
          <a:p>
            <a:fld id="{E86F63F4-0BE3-4791-8695-D8EF9B11250D}" type="slidenum">
              <a:rPr lang="en-US" smtClean="0"/>
              <a:t>19</a:t>
            </a:fld>
            <a:endParaRPr lang="en-US"/>
          </a:p>
        </p:txBody>
      </p:sp>
    </p:spTree>
    <p:extLst>
      <p:ext uri="{BB962C8B-B14F-4D97-AF65-F5344CB8AC3E}">
        <p14:creationId xmlns:p14="http://schemas.microsoft.com/office/powerpoint/2010/main" val="294715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age should the Holy Ghost start speaking to us in a better way? (8 because of baptism).</a:t>
            </a:r>
          </a:p>
          <a:p>
            <a:r>
              <a:rPr lang="en-US" dirty="0"/>
              <a:t>How many places in our body will feel the Holy Ghost?</a:t>
            </a:r>
          </a:p>
          <a:p>
            <a:r>
              <a:rPr lang="en-US" dirty="0"/>
              <a:t>What member of the God head is the Holy Ghost? </a:t>
            </a:r>
          </a:p>
        </p:txBody>
      </p:sp>
      <p:sp>
        <p:nvSpPr>
          <p:cNvPr id="4" name="Slide Number Placeholder 3"/>
          <p:cNvSpPr>
            <a:spLocks noGrp="1"/>
          </p:cNvSpPr>
          <p:nvPr>
            <p:ph type="sldNum" sz="quarter" idx="10"/>
          </p:nvPr>
        </p:nvSpPr>
        <p:spPr/>
        <p:txBody>
          <a:bodyPr/>
          <a:lstStyle/>
          <a:p>
            <a:fld id="{E86F63F4-0BE3-4791-8695-D8EF9B11250D}" type="slidenum">
              <a:rPr lang="en-US" smtClean="0"/>
              <a:t>23</a:t>
            </a:fld>
            <a:endParaRPr lang="en-US"/>
          </a:p>
        </p:txBody>
      </p:sp>
    </p:spTree>
    <p:extLst>
      <p:ext uri="{BB962C8B-B14F-4D97-AF65-F5344CB8AC3E}">
        <p14:creationId xmlns:p14="http://schemas.microsoft.com/office/powerpoint/2010/main" val="165696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year of life could a young man receive the Aaronic Priesthood? (Section 13)</a:t>
            </a:r>
          </a:p>
          <a:p>
            <a:r>
              <a:rPr lang="en-US" dirty="0"/>
              <a:t>Remind them that when a person turns 12, they are starting their 13</a:t>
            </a:r>
            <a:r>
              <a:rPr lang="en-US" baseline="30000" dirty="0"/>
              <a:t>th</a:t>
            </a:r>
            <a:r>
              <a:rPr lang="en-US" dirty="0"/>
              <a:t> year of life.</a:t>
            </a:r>
          </a:p>
          <a:p>
            <a:r>
              <a:rPr lang="en-US" dirty="0"/>
              <a:t>Kind of like when a kid is 8 months old, he is in his 1</a:t>
            </a:r>
            <a:r>
              <a:rPr lang="en-US" baseline="30000" dirty="0"/>
              <a:t>st</a:t>
            </a:r>
            <a:r>
              <a:rPr lang="en-US" dirty="0"/>
              <a:t> year of life. </a:t>
            </a:r>
          </a:p>
        </p:txBody>
      </p:sp>
      <p:sp>
        <p:nvSpPr>
          <p:cNvPr id="4" name="Slide Number Placeholder 3"/>
          <p:cNvSpPr>
            <a:spLocks noGrp="1"/>
          </p:cNvSpPr>
          <p:nvPr>
            <p:ph type="sldNum" sz="quarter" idx="10"/>
          </p:nvPr>
        </p:nvSpPr>
        <p:spPr/>
        <p:txBody>
          <a:bodyPr/>
          <a:lstStyle/>
          <a:p>
            <a:fld id="{E86F63F4-0BE3-4791-8695-D8EF9B11250D}" type="slidenum">
              <a:rPr lang="en-US" smtClean="0"/>
              <a:t>27</a:t>
            </a:fld>
            <a:endParaRPr lang="en-US"/>
          </a:p>
        </p:txBody>
      </p:sp>
    </p:spTree>
    <p:extLst>
      <p:ext uri="{BB962C8B-B14F-4D97-AF65-F5344CB8AC3E}">
        <p14:creationId xmlns:p14="http://schemas.microsoft.com/office/powerpoint/2010/main" val="82039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age can a young Man see the worth of Souls full time? (Section 18)</a:t>
            </a:r>
          </a:p>
          <a:p>
            <a:r>
              <a:rPr lang="en-US" dirty="0"/>
              <a:t>How many times better is that than anything else they could be doing? (Verses 10-11)</a:t>
            </a:r>
          </a:p>
        </p:txBody>
      </p:sp>
      <p:sp>
        <p:nvSpPr>
          <p:cNvPr id="4" name="Slide Number Placeholder 3"/>
          <p:cNvSpPr>
            <a:spLocks noGrp="1"/>
          </p:cNvSpPr>
          <p:nvPr>
            <p:ph type="sldNum" sz="quarter" idx="10"/>
          </p:nvPr>
        </p:nvSpPr>
        <p:spPr/>
        <p:txBody>
          <a:bodyPr/>
          <a:lstStyle/>
          <a:p>
            <a:fld id="{E86F63F4-0BE3-4791-8695-D8EF9B11250D}" type="slidenum">
              <a:rPr lang="en-US" smtClean="0"/>
              <a:t>31</a:t>
            </a:fld>
            <a:endParaRPr lang="en-US"/>
          </a:p>
        </p:txBody>
      </p:sp>
    </p:spTree>
    <p:extLst>
      <p:ext uri="{BB962C8B-B14F-4D97-AF65-F5344CB8AC3E}">
        <p14:creationId xmlns:p14="http://schemas.microsoft.com/office/powerpoint/2010/main" val="106893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at what age can a Young Man start bringing Souls to Christ? (Section 18)</a:t>
            </a:r>
          </a:p>
          <a:p>
            <a:r>
              <a:rPr lang="en-US" dirty="0"/>
              <a:t>At what age can he start preparing to bring or drive souls to Church? (Verses 15-16)</a:t>
            </a:r>
          </a:p>
        </p:txBody>
      </p:sp>
      <p:sp>
        <p:nvSpPr>
          <p:cNvPr id="4" name="Slide Number Placeholder 3"/>
          <p:cNvSpPr>
            <a:spLocks noGrp="1"/>
          </p:cNvSpPr>
          <p:nvPr>
            <p:ph type="sldNum" sz="quarter" idx="10"/>
          </p:nvPr>
        </p:nvSpPr>
        <p:spPr/>
        <p:txBody>
          <a:bodyPr/>
          <a:lstStyle/>
          <a:p>
            <a:fld id="{E86F63F4-0BE3-4791-8695-D8EF9B11250D}" type="slidenum">
              <a:rPr lang="en-US" smtClean="0"/>
              <a:t>34</a:t>
            </a:fld>
            <a:endParaRPr lang="en-US"/>
          </a:p>
        </p:txBody>
      </p:sp>
    </p:spTree>
    <p:extLst>
      <p:ext uri="{BB962C8B-B14F-4D97-AF65-F5344CB8AC3E}">
        <p14:creationId xmlns:p14="http://schemas.microsoft.com/office/powerpoint/2010/main" val="271585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age can a Young Woman start helping people learn how Jesus suffered so we can Repent? (Section 19)</a:t>
            </a:r>
          </a:p>
          <a:p>
            <a:r>
              <a:rPr lang="en-US" dirty="0"/>
              <a:t>When are often those suffering years of dating? (Verses 16-19)</a:t>
            </a:r>
          </a:p>
        </p:txBody>
      </p:sp>
      <p:sp>
        <p:nvSpPr>
          <p:cNvPr id="4" name="Slide Number Placeholder 3"/>
          <p:cNvSpPr>
            <a:spLocks noGrp="1"/>
          </p:cNvSpPr>
          <p:nvPr>
            <p:ph type="sldNum" sz="quarter" idx="10"/>
          </p:nvPr>
        </p:nvSpPr>
        <p:spPr/>
        <p:txBody>
          <a:bodyPr/>
          <a:lstStyle/>
          <a:p>
            <a:fld id="{E86F63F4-0BE3-4791-8695-D8EF9B11250D}" type="slidenum">
              <a:rPr lang="en-US" smtClean="0"/>
              <a:t>37</a:t>
            </a:fld>
            <a:endParaRPr lang="en-US"/>
          </a:p>
        </p:txBody>
      </p:sp>
    </p:spTree>
    <p:extLst>
      <p:ext uri="{BB962C8B-B14F-4D97-AF65-F5344CB8AC3E}">
        <p14:creationId xmlns:p14="http://schemas.microsoft.com/office/powerpoint/2010/main" val="216500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words of council the prophet has given us about drinking and </a:t>
            </a:r>
            <a:r>
              <a:rPr lang="en-US" dirty="0" err="1"/>
              <a:t>BlackJack</a:t>
            </a:r>
            <a:r>
              <a:rPr lang="en-US" dirty="0"/>
              <a:t>? (Section 21)</a:t>
            </a:r>
          </a:p>
          <a:p>
            <a:r>
              <a:rPr lang="en-US" dirty="0"/>
              <a:t>How many times brighter will that make your life? (Verses 4-6)</a:t>
            </a:r>
          </a:p>
        </p:txBody>
      </p:sp>
      <p:sp>
        <p:nvSpPr>
          <p:cNvPr id="4" name="Slide Number Placeholder 3"/>
          <p:cNvSpPr>
            <a:spLocks noGrp="1"/>
          </p:cNvSpPr>
          <p:nvPr>
            <p:ph type="sldNum" sz="quarter" idx="10"/>
          </p:nvPr>
        </p:nvSpPr>
        <p:spPr/>
        <p:txBody>
          <a:bodyPr/>
          <a:lstStyle/>
          <a:p>
            <a:fld id="{E86F63F4-0BE3-4791-8695-D8EF9B11250D}" type="slidenum">
              <a:rPr lang="en-US" smtClean="0"/>
              <a:t>41</a:t>
            </a:fld>
            <a:endParaRPr lang="en-US"/>
          </a:p>
        </p:txBody>
      </p:sp>
    </p:spTree>
    <p:extLst>
      <p:ext uri="{BB962C8B-B14F-4D97-AF65-F5344CB8AC3E}">
        <p14:creationId xmlns:p14="http://schemas.microsoft.com/office/powerpoint/2010/main" val="261287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year might Jesus Come again? (Section 29)</a:t>
            </a:r>
          </a:p>
          <a:p>
            <a:r>
              <a:rPr lang="en-US" dirty="0"/>
              <a:t>How many tribes are we to help gather? (Verses 10-11)</a:t>
            </a:r>
          </a:p>
        </p:txBody>
      </p:sp>
      <p:sp>
        <p:nvSpPr>
          <p:cNvPr id="4" name="Slide Number Placeholder 3"/>
          <p:cNvSpPr>
            <a:spLocks noGrp="1"/>
          </p:cNvSpPr>
          <p:nvPr>
            <p:ph type="sldNum" sz="quarter" idx="10"/>
          </p:nvPr>
        </p:nvSpPr>
        <p:spPr/>
        <p:txBody>
          <a:bodyPr/>
          <a:lstStyle/>
          <a:p>
            <a:fld id="{E86F63F4-0BE3-4791-8695-D8EF9B11250D}" type="slidenum">
              <a:rPr lang="en-US" smtClean="0"/>
              <a:t>44</a:t>
            </a:fld>
            <a:endParaRPr lang="en-US"/>
          </a:p>
        </p:txBody>
      </p:sp>
    </p:spTree>
    <p:extLst>
      <p:ext uri="{BB962C8B-B14F-4D97-AF65-F5344CB8AC3E}">
        <p14:creationId xmlns:p14="http://schemas.microsoft.com/office/powerpoint/2010/main" val="56038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strange ideas will true representatives not teach? (Section 42, verse 11)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44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they call those Mormon Pioneers who found Gold in California? (Section 49)</a:t>
            </a:r>
          </a:p>
          <a:p>
            <a:r>
              <a:rPr lang="en-US" dirty="0"/>
              <a:t>At what age did some of them get married? (verses 15-17)</a:t>
            </a:r>
          </a:p>
        </p:txBody>
      </p:sp>
      <p:sp>
        <p:nvSpPr>
          <p:cNvPr id="4" name="Slide Number Placeholder 3"/>
          <p:cNvSpPr>
            <a:spLocks noGrp="1"/>
          </p:cNvSpPr>
          <p:nvPr>
            <p:ph type="sldNum" sz="quarter" idx="10"/>
          </p:nvPr>
        </p:nvSpPr>
        <p:spPr/>
        <p:txBody>
          <a:bodyPr/>
          <a:lstStyle/>
          <a:p>
            <a:fld id="{E86F63F4-0BE3-4791-8695-D8EF9B11250D}" type="slidenum">
              <a:rPr lang="en-US" smtClean="0"/>
              <a:t>50</a:t>
            </a:fld>
            <a:endParaRPr lang="en-US"/>
          </a:p>
        </p:txBody>
      </p:sp>
    </p:spTree>
    <p:extLst>
      <p:ext uri="{BB962C8B-B14F-4D97-AF65-F5344CB8AC3E}">
        <p14:creationId xmlns:p14="http://schemas.microsoft.com/office/powerpoint/2010/main" val="388189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this is such a LONG Doctrinal Mastery, it might be good for them to only read verses 15-17 on one week, and 18-20 on the next week. </a:t>
            </a:r>
          </a:p>
          <a:p>
            <a:endParaRPr lang="en-US" dirty="0"/>
          </a:p>
        </p:txBody>
      </p:sp>
      <p:sp>
        <p:nvSpPr>
          <p:cNvPr id="4" name="Slide Number Placeholder 3"/>
          <p:cNvSpPr>
            <a:spLocks noGrp="1"/>
          </p:cNvSpPr>
          <p:nvPr>
            <p:ph type="sldNum" sz="quarter" idx="5"/>
          </p:nvPr>
        </p:nvSpPr>
        <p:spPr/>
        <p:txBody>
          <a:bodyPr/>
          <a:lstStyle/>
          <a:p>
            <a:fld id="{E86F63F4-0BE3-4791-8695-D8EF9B11250D}" type="slidenum">
              <a:rPr lang="en-US" smtClean="0"/>
              <a:t>5</a:t>
            </a:fld>
            <a:endParaRPr lang="en-US"/>
          </a:p>
        </p:txBody>
      </p:sp>
    </p:spTree>
    <p:extLst>
      <p:ext uri="{BB962C8B-B14F-4D97-AF65-F5344CB8AC3E}">
        <p14:creationId xmlns:p14="http://schemas.microsoft.com/office/powerpoint/2010/main" val="239588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best book to go to learn about Joseph Smith’s Vision?  (Joseph Smith – History)</a:t>
            </a:r>
          </a:p>
          <a:p>
            <a:r>
              <a:rPr lang="en-US" dirty="0"/>
              <a:t>What is the name of this Vision? (First Vision).  What chapter does that mean? (Chapter 1).</a:t>
            </a:r>
          </a:p>
          <a:p>
            <a:r>
              <a:rPr lang="en-US" dirty="0"/>
              <a:t>Did you know it may have only taken 15 to 20 minutes? (Verses 15-20)</a:t>
            </a:r>
          </a:p>
        </p:txBody>
      </p:sp>
      <p:sp>
        <p:nvSpPr>
          <p:cNvPr id="4" name="Slide Number Placeholder 3"/>
          <p:cNvSpPr>
            <a:spLocks noGrp="1"/>
          </p:cNvSpPr>
          <p:nvPr>
            <p:ph type="sldNum" sz="quarter" idx="10"/>
          </p:nvPr>
        </p:nvSpPr>
        <p:spPr/>
        <p:txBody>
          <a:bodyPr/>
          <a:lstStyle/>
          <a:p>
            <a:fld id="{E86F63F4-0BE3-4791-8695-D8EF9B11250D}" type="slidenum">
              <a:rPr lang="en-US" smtClean="0"/>
              <a:t>6</a:t>
            </a:fld>
            <a:endParaRPr lang="en-US"/>
          </a:p>
        </p:txBody>
      </p:sp>
    </p:spTree>
    <p:extLst>
      <p:ext uri="{BB962C8B-B14F-4D97-AF65-F5344CB8AC3E}">
        <p14:creationId xmlns:p14="http://schemas.microsoft.com/office/powerpoint/2010/main" val="108235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person telling of their engagement. Would it matter if a week later, or telling your own child later, or some friends? If you ask the spouse, will the account differ?</a:t>
            </a:r>
          </a:p>
          <a:p>
            <a:r>
              <a:rPr lang="en-US" dirty="0"/>
              <a:t>The 4 Gospels differ in the details they share of each story.</a:t>
            </a:r>
          </a:p>
        </p:txBody>
      </p:sp>
      <p:sp>
        <p:nvSpPr>
          <p:cNvPr id="4" name="Slide Number Placeholder 3"/>
          <p:cNvSpPr>
            <a:spLocks noGrp="1"/>
          </p:cNvSpPr>
          <p:nvPr>
            <p:ph type="sldNum" sz="quarter" idx="5"/>
          </p:nvPr>
        </p:nvSpPr>
        <p:spPr/>
        <p:txBody>
          <a:bodyPr/>
          <a:lstStyle/>
          <a:p>
            <a:fld id="{E86F63F4-0BE3-4791-8695-D8EF9B11250D}" type="slidenum">
              <a:rPr lang="en-US" smtClean="0"/>
              <a:t>8</a:t>
            </a:fld>
            <a:endParaRPr lang="en-US"/>
          </a:p>
        </p:txBody>
      </p:sp>
    </p:spTree>
    <p:extLst>
      <p:ext uri="{BB962C8B-B14F-4D97-AF65-F5344CB8AC3E}">
        <p14:creationId xmlns:p14="http://schemas.microsoft.com/office/powerpoint/2010/main" val="367559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So how many true churches is this verse saying there is? (Section One)</a:t>
            </a:r>
          </a:p>
          <a:p>
            <a:r>
              <a:rPr lang="en-US" dirty="0"/>
              <a:t>What year was the Church Restored in this dispensation? </a:t>
            </a:r>
          </a:p>
        </p:txBody>
      </p:sp>
    </p:spTree>
    <p:extLst>
      <p:ext uri="{BB962C8B-B14F-4D97-AF65-F5344CB8AC3E}">
        <p14:creationId xmlns:p14="http://schemas.microsoft.com/office/powerpoint/2010/main" val="84250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So how many true churches is this verse saying there is? (Section One)</a:t>
            </a:r>
          </a:p>
          <a:p>
            <a:r>
              <a:rPr lang="en-US" dirty="0"/>
              <a:t>How old was Jesus when he started to establish the True Church in the New Testament? (Verse 30)</a:t>
            </a:r>
          </a:p>
        </p:txBody>
      </p:sp>
    </p:spTree>
    <p:extLst>
      <p:ext uri="{BB962C8B-B14F-4D97-AF65-F5344CB8AC3E}">
        <p14:creationId xmlns:p14="http://schemas.microsoft.com/office/powerpoint/2010/main" val="36352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So what does it mean that The Church of Jesus Christ of Latter-day Saints is the only true Church?</a:t>
            </a:r>
          </a:p>
          <a:p>
            <a:pPr algn="l"/>
            <a:r>
              <a:rPr lang="en-US" b="0" i="0" dirty="0">
                <a:solidFill>
                  <a:srgbClr val="000000"/>
                </a:solidFill>
                <a:effectLst/>
                <a:latin typeface="Times New Roman" panose="02020603050405020304" pitchFamily="18" charset="0"/>
              </a:rPr>
              <a:t>Three features—(1) fulness of doctrine, (2) power of the priesthood, and (3) testimony of Jesus Christ—explain why God has declared and why we as His servants maintain that this is the only true and living Church upon the face of the whole earth. …</a:t>
            </a:r>
          </a:p>
          <a:p>
            <a:pPr algn="l"/>
            <a:r>
              <a:rPr lang="en-US" b="0" i="0" dirty="0">
                <a:solidFill>
                  <a:srgbClr val="000000"/>
                </a:solidFill>
                <a:effectLst/>
                <a:latin typeface="Times New Roman" panose="02020603050405020304" pitchFamily="18" charset="0"/>
              </a:rPr>
              <a:t>… This Church is “living” because we have prophets who continue to give us the word of the Lord that is needed for our time. (Dallin H. Oaks, “The Only True and Living Church,” New Era, Aug. 2011, 3, 5)</a:t>
            </a:r>
          </a:p>
          <a:p>
            <a:endParaRPr lang="en-US" dirty="0"/>
          </a:p>
        </p:txBody>
      </p:sp>
      <p:sp>
        <p:nvSpPr>
          <p:cNvPr id="4" name="Slide Number Placeholder 3"/>
          <p:cNvSpPr>
            <a:spLocks noGrp="1"/>
          </p:cNvSpPr>
          <p:nvPr>
            <p:ph type="sldNum" sz="quarter" idx="5"/>
          </p:nvPr>
        </p:nvSpPr>
        <p:spPr/>
        <p:txBody>
          <a:bodyPr/>
          <a:lstStyle/>
          <a:p>
            <a:fld id="{E86F63F4-0BE3-4791-8695-D8EF9B11250D}" type="slidenum">
              <a:rPr lang="en-US" smtClean="0"/>
              <a:t>12</a:t>
            </a:fld>
            <a:endParaRPr lang="en-US"/>
          </a:p>
        </p:txBody>
      </p:sp>
    </p:spTree>
    <p:extLst>
      <p:ext uri="{BB962C8B-B14F-4D97-AF65-F5344CB8AC3E}">
        <p14:creationId xmlns:p14="http://schemas.microsoft.com/office/powerpoint/2010/main" val="302735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How many voices does the Lord and His servants speak with? (one voice, Section 1)</a:t>
            </a:r>
          </a:p>
          <a:p>
            <a:r>
              <a:rPr lang="en-US" dirty="0"/>
              <a:t>How old do you need to be to see these things fulfilled? (37-38)</a:t>
            </a:r>
          </a:p>
        </p:txBody>
      </p:sp>
    </p:spTree>
    <p:extLst>
      <p:ext uri="{BB962C8B-B14F-4D97-AF65-F5344CB8AC3E}">
        <p14:creationId xmlns:p14="http://schemas.microsoft.com/office/powerpoint/2010/main" val="322351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voices does the Lord and His servants speak with? (one voice, Section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Purdy Heaven rhymes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Pearly Gate rhymes with?</a:t>
            </a:r>
          </a:p>
          <a:p>
            <a:endParaRPr lang="en-US" dirty="0"/>
          </a:p>
        </p:txBody>
      </p:sp>
    </p:spTree>
    <p:extLst>
      <p:ext uri="{BB962C8B-B14F-4D97-AF65-F5344CB8AC3E}">
        <p14:creationId xmlns:p14="http://schemas.microsoft.com/office/powerpoint/2010/main" val="274020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415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6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320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2177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44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839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8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67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921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16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070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832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94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687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Tree>
    <p:extLst>
      <p:ext uri="{BB962C8B-B14F-4D97-AF65-F5344CB8AC3E}">
        <p14:creationId xmlns:p14="http://schemas.microsoft.com/office/powerpoint/2010/main" val="60360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402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Tree>
    <p:extLst>
      <p:ext uri="{BB962C8B-B14F-4D97-AF65-F5344CB8AC3E}">
        <p14:creationId xmlns:p14="http://schemas.microsoft.com/office/powerpoint/2010/main" val="321119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39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386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334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1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1058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734" y="273057"/>
            <a:ext cx="6815667" cy="585311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710584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337803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003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6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418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348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30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990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321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324775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73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238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SzPct val="100000"/>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SzPct val="100000"/>
        <a:buChar char="–"/>
        <a:defRPr sz="2625">
          <a:solidFill>
            <a:schemeClr val="tx1"/>
          </a:solidFill>
          <a:latin typeface="+mn-lt"/>
        </a:defRPr>
      </a:lvl2pPr>
      <a:lvl3pPr marL="1071563" indent="-214313" algn="l" rtl="0" eaLnBrk="0" fontAlgn="base" hangingPunct="0">
        <a:spcBef>
          <a:spcPct val="20000"/>
        </a:spcBef>
        <a:spcAft>
          <a:spcPct val="0"/>
        </a:spcAft>
        <a:buSzPct val="100000"/>
        <a:buChar char="•"/>
        <a:defRPr sz="2250">
          <a:solidFill>
            <a:schemeClr val="tx1"/>
          </a:solidFill>
          <a:latin typeface="+mn-lt"/>
        </a:defRPr>
      </a:lvl3pPr>
      <a:lvl4pPr marL="1500188" indent="-214313" algn="l" rtl="0" eaLnBrk="0" fontAlgn="base" hangingPunct="0">
        <a:spcBef>
          <a:spcPct val="20000"/>
        </a:spcBef>
        <a:spcAft>
          <a:spcPct val="0"/>
        </a:spcAft>
        <a:buSzPct val="100000"/>
        <a:buChar char="–"/>
        <a:defRPr sz="1875">
          <a:solidFill>
            <a:schemeClr val="tx1"/>
          </a:solidFill>
          <a:latin typeface="+mn-lt"/>
        </a:defRPr>
      </a:lvl4pPr>
      <a:lvl5pPr marL="1928813" indent="-214313" algn="l" rtl="0" eaLnBrk="0" fontAlgn="base" hangingPunct="0">
        <a:spcBef>
          <a:spcPct val="20000"/>
        </a:spcBef>
        <a:spcAft>
          <a:spcPct val="0"/>
        </a:spcAft>
        <a:buSzPct val="100000"/>
        <a:buChar char="•"/>
        <a:defRPr sz="1875">
          <a:solidFill>
            <a:schemeClr val="tx1"/>
          </a:solidFill>
          <a:latin typeface="+mn-lt"/>
        </a:defRPr>
      </a:lvl5pPr>
      <a:lvl6pPr marL="2357438" indent="-214313" algn="l" rtl="0" eaLnBrk="0" fontAlgn="base" hangingPunct="0">
        <a:spcBef>
          <a:spcPct val="20000"/>
        </a:spcBef>
        <a:spcAft>
          <a:spcPct val="0"/>
        </a:spcAft>
        <a:buSzPct val="100000"/>
        <a:buChar char="•"/>
        <a:defRPr sz="1875">
          <a:solidFill>
            <a:schemeClr val="tx1"/>
          </a:solidFill>
          <a:latin typeface="+mn-lt"/>
        </a:defRPr>
      </a:lvl6pPr>
      <a:lvl7pPr marL="2786063" indent="-214313" algn="l" rtl="0" eaLnBrk="0" fontAlgn="base" hangingPunct="0">
        <a:spcBef>
          <a:spcPct val="20000"/>
        </a:spcBef>
        <a:spcAft>
          <a:spcPct val="0"/>
        </a:spcAft>
        <a:buSzPct val="100000"/>
        <a:buChar char="•"/>
        <a:defRPr sz="1875">
          <a:solidFill>
            <a:schemeClr val="tx1"/>
          </a:solidFill>
          <a:latin typeface="+mn-lt"/>
        </a:defRPr>
      </a:lvl7pPr>
      <a:lvl8pPr marL="3214688" indent="-214313" algn="l" rtl="0" eaLnBrk="0" fontAlgn="base" hangingPunct="0">
        <a:spcBef>
          <a:spcPct val="20000"/>
        </a:spcBef>
        <a:spcAft>
          <a:spcPct val="0"/>
        </a:spcAft>
        <a:buSzPct val="100000"/>
        <a:buChar char="•"/>
        <a:defRPr sz="1875">
          <a:solidFill>
            <a:schemeClr val="tx1"/>
          </a:solidFill>
          <a:latin typeface="+mn-lt"/>
        </a:defRPr>
      </a:lvl8pPr>
      <a:lvl9pPr marL="3643313" indent="-214313" algn="l" rtl="0" eaLnBrk="0" fontAlgn="base" hangingPunct="0">
        <a:spcBef>
          <a:spcPct val="20000"/>
        </a:spcBef>
        <a:spcAft>
          <a:spcPct val="0"/>
        </a:spcAft>
        <a:buSzPct val="100000"/>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3.xml"/><Relationship Id="rId3" Type="http://schemas.openxmlformats.org/officeDocument/2006/relationships/slide" Target="slide9.xml"/><Relationship Id="rId7" Type="http://schemas.openxmlformats.org/officeDocument/2006/relationships/slide" Target="slide26.xml"/><Relationship Id="rId12" Type="http://schemas.openxmlformats.org/officeDocument/2006/relationships/slide" Target="slide40.xml"/><Relationship Id="rId2" Type="http://schemas.openxmlformats.org/officeDocument/2006/relationships/slide" Target="slide4.xml"/><Relationship Id="rId16" Type="http://schemas.openxmlformats.org/officeDocument/2006/relationships/slide" Target="slide53.xml"/><Relationship Id="rId1" Type="http://schemas.openxmlformats.org/officeDocument/2006/relationships/slideLayout" Target="../slideLayouts/slideLayout4.xml"/><Relationship Id="rId6" Type="http://schemas.openxmlformats.org/officeDocument/2006/relationships/slide" Target="slide22.xml"/><Relationship Id="rId11" Type="http://schemas.openxmlformats.org/officeDocument/2006/relationships/slide" Target="slide36.xml"/><Relationship Id="rId5" Type="http://schemas.openxmlformats.org/officeDocument/2006/relationships/slide" Target="slide18.xml"/><Relationship Id="rId15" Type="http://schemas.openxmlformats.org/officeDocument/2006/relationships/slide" Target="slide49.xml"/><Relationship Id="rId10" Type="http://schemas.openxmlformats.org/officeDocument/2006/relationships/slide" Target="slide33.xml"/><Relationship Id="rId4" Type="http://schemas.openxmlformats.org/officeDocument/2006/relationships/slide" Target="slide13.xml"/><Relationship Id="rId9" Type="http://schemas.openxmlformats.org/officeDocument/2006/relationships/slide" Target="slide30.xml"/><Relationship Id="rId14" Type="http://schemas.openxmlformats.org/officeDocument/2006/relationships/slide" Target="slide4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Doctrinal Mastery Helps Spring 2021</a:t>
            </a:r>
            <a:br>
              <a:rPr lang="en-US" dirty="0">
                <a:solidFill>
                  <a:schemeClr val="tx1"/>
                </a:solidFill>
              </a:rPr>
            </a:br>
            <a:r>
              <a:rPr lang="en-US" dirty="0">
                <a:solidFill>
                  <a:schemeClr val="tx1"/>
                </a:solidFill>
              </a:rPr>
              <a:t>Doctrine &amp; Covenants / Church History</a:t>
            </a:r>
          </a:p>
        </p:txBody>
      </p:sp>
      <p:sp>
        <p:nvSpPr>
          <p:cNvPr id="3" name="Content Placeholder 2"/>
          <p:cNvSpPr>
            <a:spLocks noGrp="1"/>
          </p:cNvSpPr>
          <p:nvPr>
            <p:ph sz="half" idx="1"/>
          </p:nvPr>
        </p:nvSpPr>
        <p:spPr>
          <a:xfrm>
            <a:off x="914400" y="2377808"/>
            <a:ext cx="5080000" cy="4114800"/>
          </a:xfrm>
        </p:spPr>
        <p:txBody>
          <a:bodyPr/>
          <a:lstStyle/>
          <a:p>
            <a:r>
              <a:rPr lang="en-US" sz="2400" b="1" dirty="0">
                <a:latin typeface="+mj-lt"/>
                <a:hlinkClick r:id="rId2" action="ppaction://hlinksldjump"/>
              </a:rPr>
              <a:t>JS-H 1:15-20</a:t>
            </a:r>
            <a:endParaRPr lang="en-US" sz="2400" b="1" dirty="0">
              <a:latin typeface="+mj-lt"/>
            </a:endParaRPr>
          </a:p>
          <a:p>
            <a:r>
              <a:rPr lang="en-US" sz="2400" b="1" dirty="0">
                <a:latin typeface="+mj-lt"/>
                <a:hlinkClick r:id="rId3" action="ppaction://hlinksldjump"/>
              </a:rPr>
              <a:t>D&amp;C 1:30</a:t>
            </a:r>
            <a:endParaRPr lang="en-US" sz="2400" b="1" dirty="0">
              <a:latin typeface="+mj-lt"/>
            </a:endParaRPr>
          </a:p>
          <a:p>
            <a:r>
              <a:rPr lang="en-US" sz="2400" b="1" dirty="0">
                <a:latin typeface="+mj-lt"/>
                <a:hlinkClick r:id="rId4" action="ppaction://hlinksldjump"/>
              </a:rPr>
              <a:t>D&amp;C 1:37-38</a:t>
            </a:r>
            <a:endParaRPr lang="en-US" sz="2400" b="1" dirty="0">
              <a:latin typeface="+mj-lt"/>
            </a:endParaRPr>
          </a:p>
          <a:p>
            <a:r>
              <a:rPr lang="en-US" sz="2400" b="1" dirty="0">
                <a:latin typeface="+mj-lt"/>
                <a:hlinkClick r:id="rId5" action="ppaction://hlinksldjump"/>
              </a:rPr>
              <a:t>D&amp;C 6:36</a:t>
            </a:r>
            <a:endParaRPr lang="en-US" sz="2400" b="1" dirty="0">
              <a:latin typeface="+mj-lt"/>
            </a:endParaRPr>
          </a:p>
          <a:p>
            <a:r>
              <a:rPr lang="en-US" sz="2400" b="1" dirty="0">
                <a:latin typeface="+mj-lt"/>
                <a:hlinkClick r:id="rId6" action="ppaction://hlinksldjump"/>
              </a:rPr>
              <a:t>D&amp;C 8:2-3</a:t>
            </a:r>
            <a:endParaRPr lang="en-US" sz="2400" b="1" dirty="0">
              <a:latin typeface="+mj-lt"/>
            </a:endParaRPr>
          </a:p>
          <a:p>
            <a:r>
              <a:rPr lang="en-US" sz="2400" b="1" dirty="0">
                <a:latin typeface="+mj-lt"/>
                <a:hlinkClick r:id="rId7" action="ppaction://hlinksldjump"/>
              </a:rPr>
              <a:t>D&amp;C 13:1</a:t>
            </a:r>
            <a:endParaRPr lang="en-US" sz="2400" b="1" dirty="0">
              <a:latin typeface="+mj-lt"/>
            </a:endParaRPr>
          </a:p>
          <a:p>
            <a:endParaRPr lang="en-US" sz="2400" b="1" dirty="0">
              <a:latin typeface="+mj-lt"/>
            </a:endParaRPr>
          </a:p>
          <a:p>
            <a:r>
              <a:rPr lang="en-US" sz="2400" b="1" dirty="0">
                <a:latin typeface="+mj-lt"/>
                <a:hlinkClick r:id="rId8" action="ppaction://hlinksldjump"/>
              </a:rPr>
              <a:t>3rd Term Quiz</a:t>
            </a:r>
            <a:endParaRPr lang="en-US" sz="2400" b="1" dirty="0">
              <a:latin typeface="+mj-lt"/>
            </a:endParaRPr>
          </a:p>
          <a:p>
            <a:endParaRPr lang="en-US" sz="2400" b="1" dirty="0">
              <a:latin typeface="+mj-lt"/>
            </a:endParaRPr>
          </a:p>
          <a:p>
            <a:endParaRPr lang="en-US" sz="2400" b="1" dirty="0">
              <a:latin typeface="+mj-lt"/>
            </a:endParaRPr>
          </a:p>
          <a:p>
            <a:pPr marL="0" indent="0">
              <a:buNone/>
            </a:pPr>
            <a:endParaRPr lang="en-US" sz="2400" b="1" dirty="0">
              <a:latin typeface="+mj-lt"/>
            </a:endParaRPr>
          </a:p>
        </p:txBody>
      </p:sp>
      <p:sp>
        <p:nvSpPr>
          <p:cNvPr id="4" name="Content Placeholder 3"/>
          <p:cNvSpPr>
            <a:spLocks noGrp="1"/>
          </p:cNvSpPr>
          <p:nvPr>
            <p:ph sz="half" idx="2"/>
          </p:nvPr>
        </p:nvSpPr>
        <p:spPr/>
        <p:txBody>
          <a:bodyPr/>
          <a:lstStyle/>
          <a:p>
            <a:endParaRPr lang="en-US" sz="1800" b="1" dirty="0">
              <a:latin typeface="+mj-lt"/>
            </a:endParaRPr>
          </a:p>
          <a:p>
            <a:endParaRPr lang="en-US" sz="1800" b="1" dirty="0">
              <a:latin typeface="+mj-lt"/>
            </a:endParaRPr>
          </a:p>
          <a:p>
            <a:pPr marL="0" indent="0">
              <a:buNone/>
            </a:pPr>
            <a:endParaRPr lang="en-US" sz="1800" b="1" dirty="0">
              <a:latin typeface="+mj-lt"/>
            </a:endParaRPr>
          </a:p>
        </p:txBody>
      </p:sp>
      <p:sp>
        <p:nvSpPr>
          <p:cNvPr id="5" name="Content Placeholder 3"/>
          <p:cNvSpPr txBox="1">
            <a:spLocks/>
          </p:cNvSpPr>
          <p:nvPr/>
        </p:nvSpPr>
        <p:spPr bwMode="auto">
          <a:xfrm>
            <a:off x="6488935" y="2377808"/>
            <a:ext cx="4938076" cy="4309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r>
              <a:rPr lang="en-US" sz="2400" b="1" dirty="0">
                <a:solidFill>
                  <a:prstClr val="black"/>
                </a:solidFill>
                <a:latin typeface="+mj-lt"/>
                <a:hlinkClick r:id="rId9" action="ppaction://hlinksldjump"/>
              </a:rPr>
              <a:t>D&amp;C 18:10-11 </a:t>
            </a:r>
            <a:endParaRPr lang="en-US" sz="2400" b="1" dirty="0">
              <a:solidFill>
                <a:prstClr val="black"/>
              </a:solidFill>
              <a:latin typeface="+mj-lt"/>
            </a:endParaRPr>
          </a:p>
          <a:p>
            <a:r>
              <a:rPr lang="en-US" sz="2400" b="1" dirty="0">
                <a:latin typeface="+mj-lt"/>
                <a:hlinkClick r:id="rId10" action="ppaction://hlinksldjump"/>
              </a:rPr>
              <a:t>D&amp;C 18:15-16</a:t>
            </a:r>
            <a:endParaRPr lang="en-US" sz="2400" b="1" dirty="0">
              <a:latin typeface="+mj-lt"/>
            </a:endParaRPr>
          </a:p>
          <a:p>
            <a:r>
              <a:rPr lang="en-US" sz="2400" b="1" dirty="0">
                <a:solidFill>
                  <a:prstClr val="black"/>
                </a:solidFill>
                <a:latin typeface="+mj-lt"/>
                <a:hlinkClick r:id="rId11" action="ppaction://hlinksldjump"/>
              </a:rPr>
              <a:t>D&amp;C 19:16-19</a:t>
            </a:r>
            <a:endParaRPr lang="en-US" sz="2400" b="1" dirty="0">
              <a:solidFill>
                <a:prstClr val="black"/>
              </a:solidFill>
              <a:latin typeface="+mj-lt"/>
            </a:endParaRPr>
          </a:p>
          <a:p>
            <a:r>
              <a:rPr lang="en-US" sz="2400" b="1" dirty="0">
                <a:latin typeface="+mj-lt"/>
                <a:hlinkClick r:id="rId12" action="ppaction://hlinksldjump"/>
              </a:rPr>
              <a:t>D&amp;C 21:4-6</a:t>
            </a:r>
            <a:endParaRPr lang="en-US" sz="2400" b="1" dirty="0">
              <a:latin typeface="+mj-lt"/>
            </a:endParaRPr>
          </a:p>
          <a:p>
            <a:r>
              <a:rPr lang="en-US" sz="2400" b="1" dirty="0">
                <a:latin typeface="+mj-lt"/>
                <a:hlinkClick r:id="rId13" action="ppaction://hlinksldjump"/>
              </a:rPr>
              <a:t>D&amp;C 29:10-11</a:t>
            </a:r>
            <a:endParaRPr lang="en-US" sz="2400" b="1" dirty="0">
              <a:latin typeface="+mj-lt"/>
            </a:endParaRPr>
          </a:p>
          <a:p>
            <a:r>
              <a:rPr lang="en-US" sz="2400" b="1" dirty="0">
                <a:latin typeface="+mj-lt"/>
                <a:hlinkClick r:id="rId14" action="ppaction://hlinksldjump"/>
              </a:rPr>
              <a:t>D&amp;C 42:11</a:t>
            </a:r>
            <a:endParaRPr lang="en-US" sz="2400" b="1" dirty="0">
              <a:latin typeface="+mj-lt"/>
            </a:endParaRPr>
          </a:p>
          <a:p>
            <a:r>
              <a:rPr lang="en-US" sz="2400" b="1" dirty="0">
                <a:latin typeface="+mj-lt"/>
                <a:hlinkClick r:id="rId15" action="ppaction://hlinksldjump"/>
              </a:rPr>
              <a:t>D&amp;C 49:15-17</a:t>
            </a:r>
            <a:endParaRPr lang="en-US" sz="2400" b="1" dirty="0">
              <a:latin typeface="+mj-lt"/>
            </a:endParaRPr>
          </a:p>
          <a:p>
            <a:endParaRPr lang="en-US" sz="2400" b="1" dirty="0">
              <a:latin typeface="+mj-lt"/>
            </a:endParaRPr>
          </a:p>
          <a:p>
            <a:r>
              <a:rPr lang="en-US" sz="2400" b="1" dirty="0">
                <a:latin typeface="+mj-lt"/>
                <a:hlinkClick r:id="rId16" action="ppaction://hlinksldjump"/>
              </a:rPr>
              <a:t>4th Term Quiz</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101868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94"/>
          <p:cNvSpPr>
            <a:spLocks noChangeArrowheads="1"/>
          </p:cNvSpPr>
          <p:nvPr/>
        </p:nvSpPr>
        <p:spPr bwMode="auto">
          <a:xfrm>
            <a:off x="3011862" y="123825"/>
            <a:ext cx="616989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Only True</a:t>
            </a:r>
            <a:r>
              <a:rPr lang="en-US" b="1" i="1" dirty="0">
                <a:solidFill>
                  <a:srgbClr val="000000"/>
                </a:solidFill>
              </a:rPr>
              <a:t> And Living </a:t>
            </a:r>
            <a:r>
              <a:rPr lang="en-US" b="1" i="1" u="sng" dirty="0">
                <a:solidFill>
                  <a:srgbClr val="000000"/>
                </a:solidFill>
              </a:rPr>
              <a:t>Church</a:t>
            </a:r>
          </a:p>
        </p:txBody>
      </p:sp>
      <p:pic>
        <p:nvPicPr>
          <p:cNvPr id="10242" name="Picture 2" descr="Related image">
            <a:extLst>
              <a:ext uri="{FF2B5EF4-FFF2-40B4-BE49-F238E27FC236}">
                <a16:creationId xmlns:a16="http://schemas.microsoft.com/office/drawing/2014/main" id="{13A72B57-64AF-4C0D-A35F-A1F470CE25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7979" y="2963547"/>
            <a:ext cx="5447557" cy="36213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a:extLst>
              <a:ext uri="{FF2B5EF4-FFF2-40B4-BE49-F238E27FC236}">
                <a16:creationId xmlns:a16="http://schemas.microsoft.com/office/drawing/2014/main" id="{59058F09-9074-41D1-BAFF-D2E5AD62F2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733" y="2963547"/>
            <a:ext cx="5620685" cy="3621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EAFCDC1-0DC5-46E4-BBF5-B61333BBFD83}"/>
              </a:ext>
            </a:extLst>
          </p:cNvPr>
          <p:cNvSpPr/>
          <p:nvPr/>
        </p:nvSpPr>
        <p:spPr bwMode="auto">
          <a:xfrm>
            <a:off x="1375987" y="1276093"/>
            <a:ext cx="9440025" cy="1191816"/>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There is only </a:t>
            </a:r>
            <a:r>
              <a:rPr lang="en-US" sz="3200" b="1" u="sng" dirty="0">
                <a:solidFill>
                  <a:srgbClr val="000000"/>
                </a:solidFill>
              </a:rPr>
              <a:t>1</a:t>
            </a:r>
            <a:r>
              <a:rPr lang="en-US" sz="2800" dirty="0">
                <a:solidFill>
                  <a:srgbClr val="000000"/>
                </a:solidFill>
              </a:rPr>
              <a:t> </a:t>
            </a:r>
            <a:r>
              <a:rPr lang="en-US" sz="2800" b="1" dirty="0">
                <a:solidFill>
                  <a:srgbClr val="000000"/>
                </a:solidFill>
              </a:rPr>
              <a:t>True and Living Church </a:t>
            </a:r>
            <a:r>
              <a:rPr lang="en-US" sz="2800" dirty="0">
                <a:solidFill>
                  <a:srgbClr val="000000"/>
                </a:solidFill>
              </a:rPr>
              <a:t>upon the Earth today. Jesus Christ’s Church was Restored in the year eighteen-</a:t>
            </a:r>
            <a:r>
              <a:rPr lang="en-US" sz="3200" b="1" u="sng" dirty="0">
                <a:solidFill>
                  <a:srgbClr val="000000"/>
                </a:solidFill>
              </a:rPr>
              <a:t>30</a:t>
            </a:r>
            <a:r>
              <a:rPr lang="en-US" sz="2800" dirty="0">
                <a:solidFill>
                  <a:srgbClr val="000000"/>
                </a:solidFill>
              </a:rPr>
              <a:t>. </a:t>
            </a:r>
          </a:p>
        </p:txBody>
      </p:sp>
    </p:spTree>
    <p:extLst>
      <p:ext uri="{BB962C8B-B14F-4D97-AF65-F5344CB8AC3E}">
        <p14:creationId xmlns:p14="http://schemas.microsoft.com/office/powerpoint/2010/main" val="926952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94"/>
          <p:cNvSpPr>
            <a:spLocks noChangeArrowheads="1"/>
          </p:cNvSpPr>
          <p:nvPr/>
        </p:nvSpPr>
        <p:spPr bwMode="auto">
          <a:xfrm>
            <a:off x="3011862" y="123825"/>
            <a:ext cx="616989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Only True</a:t>
            </a:r>
            <a:r>
              <a:rPr lang="en-US" b="1" i="1" dirty="0">
                <a:solidFill>
                  <a:srgbClr val="000000"/>
                </a:solidFill>
              </a:rPr>
              <a:t> And Living </a:t>
            </a:r>
            <a:r>
              <a:rPr lang="en-US" b="1" i="1" u="sng" dirty="0">
                <a:solidFill>
                  <a:srgbClr val="000000"/>
                </a:solidFill>
              </a:rPr>
              <a:t>Church</a:t>
            </a:r>
          </a:p>
        </p:txBody>
      </p:sp>
      <p:pic>
        <p:nvPicPr>
          <p:cNvPr id="10242" name="Picture 2" descr="Related image">
            <a:extLst>
              <a:ext uri="{FF2B5EF4-FFF2-40B4-BE49-F238E27FC236}">
                <a16:creationId xmlns:a16="http://schemas.microsoft.com/office/drawing/2014/main" id="{13A72B57-64AF-4C0D-A35F-A1F470CE25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7979" y="2963547"/>
            <a:ext cx="5447557" cy="36213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a:extLst>
              <a:ext uri="{FF2B5EF4-FFF2-40B4-BE49-F238E27FC236}">
                <a16:creationId xmlns:a16="http://schemas.microsoft.com/office/drawing/2014/main" id="{59058F09-9074-41D1-BAFF-D2E5AD62F2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733" y="2963547"/>
            <a:ext cx="5620685" cy="3621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EAFCDC1-0DC5-46E4-BBF5-B61333BBFD83}"/>
              </a:ext>
            </a:extLst>
          </p:cNvPr>
          <p:cNvSpPr/>
          <p:nvPr/>
        </p:nvSpPr>
        <p:spPr bwMode="auto">
          <a:xfrm>
            <a:off x="1375987" y="1037730"/>
            <a:ext cx="9440025"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There is only </a:t>
            </a:r>
            <a:r>
              <a:rPr lang="en-US" sz="3200" b="1" u="sng" dirty="0">
                <a:solidFill>
                  <a:srgbClr val="000000"/>
                </a:solidFill>
              </a:rPr>
              <a:t>1</a:t>
            </a:r>
            <a:r>
              <a:rPr lang="en-US" sz="2800" dirty="0">
                <a:solidFill>
                  <a:srgbClr val="000000"/>
                </a:solidFill>
              </a:rPr>
              <a:t> </a:t>
            </a:r>
            <a:r>
              <a:rPr lang="en-US" sz="2800" b="1" dirty="0">
                <a:solidFill>
                  <a:srgbClr val="000000"/>
                </a:solidFill>
              </a:rPr>
              <a:t>True and Living Church </a:t>
            </a:r>
            <a:r>
              <a:rPr lang="en-US" sz="2800" dirty="0">
                <a:solidFill>
                  <a:srgbClr val="000000"/>
                </a:solidFill>
              </a:rPr>
              <a:t>upon the Earth today. </a:t>
            </a:r>
          </a:p>
          <a:p>
            <a:pPr algn="ctr" eaLnBrk="0" fontAlgn="base" hangingPunct="0">
              <a:spcBef>
                <a:spcPct val="0"/>
              </a:spcBef>
              <a:spcAft>
                <a:spcPct val="0"/>
              </a:spcAft>
              <a:buSzTx/>
              <a:buNone/>
            </a:pPr>
            <a:r>
              <a:rPr lang="en-US" sz="2800" dirty="0">
                <a:solidFill>
                  <a:srgbClr val="000000"/>
                </a:solidFill>
              </a:rPr>
              <a:t>When Jesus was </a:t>
            </a:r>
            <a:r>
              <a:rPr lang="en-US" sz="3200" b="1" u="sng" dirty="0">
                <a:solidFill>
                  <a:srgbClr val="000000"/>
                </a:solidFill>
              </a:rPr>
              <a:t>30</a:t>
            </a:r>
            <a:r>
              <a:rPr lang="en-US" sz="2800" dirty="0">
                <a:solidFill>
                  <a:srgbClr val="000000"/>
                </a:solidFill>
              </a:rPr>
              <a:t>, He started His ministry that established His Church upon the Earth in the New Testament time period. </a:t>
            </a:r>
          </a:p>
        </p:txBody>
      </p:sp>
    </p:spTree>
    <p:extLst>
      <p:ext uri="{BB962C8B-B14F-4D97-AF65-F5344CB8AC3E}">
        <p14:creationId xmlns:p14="http://schemas.microsoft.com/office/powerpoint/2010/main" val="174657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06429"/>
            <a:ext cx="10363200" cy="5164188"/>
          </a:xfrm>
        </p:spPr>
        <p:txBody>
          <a:bodyPr/>
          <a:lstStyle/>
          <a:p>
            <a:pPr marL="0" indent="0">
              <a:buNone/>
            </a:pPr>
            <a:r>
              <a:rPr lang="en-US" sz="2800" dirty="0"/>
              <a:t>Diana and Clark are walking to school one morning when Clark turns to Diana and says, “We’ve been good friends for a long time, so don’t take this the wrong way, but why do you Mormons say you belong to the true church? Don’t you think it’s arrogant to say your religion is true and everyone else’s religion is false?” Diana feels surprised by this question and had not considered that saying the Church is true might imply that all other churches are false.</a:t>
            </a:r>
          </a:p>
          <a:p>
            <a:r>
              <a:rPr lang="en-US" sz="2800" dirty="0"/>
              <a:t>Discuss with your partner what you think is the intent of Clark’s comment to Diana. How would you summarize his feelings and beliefs?</a:t>
            </a:r>
          </a:p>
          <a:p>
            <a:r>
              <a:rPr lang="en-US" sz="2800" dirty="0"/>
              <a:t>Take a few minutes to role-play with your partner how you would respond to Clark’s concern if you were Diana.</a:t>
            </a:r>
          </a:p>
          <a:p>
            <a:pPr marL="0" indent="0">
              <a:buNone/>
            </a:pPr>
            <a:endParaRPr lang="en-US" sz="2800" dirty="0"/>
          </a:p>
        </p:txBody>
      </p:sp>
      <p:grpSp>
        <p:nvGrpSpPr>
          <p:cNvPr id="5" name="Group 4">
            <a:extLst>
              <a:ext uri="{FF2B5EF4-FFF2-40B4-BE49-F238E27FC236}">
                <a16:creationId xmlns:a16="http://schemas.microsoft.com/office/drawing/2014/main" id="{FE5EE864-2919-4515-ADD9-DBDDAE327621}"/>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358D49F3-9EDD-46F3-BDC0-76A51EC90B9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30A171-097A-4873-9F90-4183A5CD56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718B794F-063D-4871-8209-B50F1819E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380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1:37-38</a:t>
            </a:r>
          </a:p>
        </p:txBody>
      </p:sp>
      <p:sp>
        <p:nvSpPr>
          <p:cNvPr id="8" name="Content Placeholder 7"/>
          <p:cNvSpPr>
            <a:spLocks noGrp="1"/>
          </p:cNvSpPr>
          <p:nvPr>
            <p:ph idx="1"/>
          </p:nvPr>
        </p:nvSpPr>
        <p:spPr>
          <a:xfrm>
            <a:off x="1317172" y="1132114"/>
            <a:ext cx="9590315" cy="5334000"/>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 37 Search these commandments, for they are true and faithful, and the prophecies and promises which are in them shall all be fulfilled.</a:t>
            </a:r>
          </a:p>
          <a:p>
            <a:pPr marL="0" indent="0">
              <a:buNone/>
            </a:pPr>
            <a:r>
              <a:rPr lang="en-US" sz="4000" dirty="0">
                <a:latin typeface="Times New Roman" panose="02020603050405020304" pitchFamily="18" charset="0"/>
                <a:cs typeface="Times New Roman" panose="02020603050405020304" pitchFamily="18" charset="0"/>
              </a:rPr>
              <a:t> 38 What I the Lord have spoken, I have spoken, and I excuse not myself; and though the heavens and the earth pass away, my word shall not pass away, but shall all be fulfilled, whether by mine own voice or by the voice of my servants, it is the same.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Prophets and Revelation</a:t>
            </a:r>
          </a:p>
        </p:txBody>
      </p:sp>
      <p:cxnSp>
        <p:nvCxnSpPr>
          <p:cNvPr id="5" name="Straight Connector 4">
            <a:extLst>
              <a:ext uri="{FF2B5EF4-FFF2-40B4-BE49-F238E27FC236}">
                <a16:creationId xmlns:a16="http://schemas.microsoft.com/office/drawing/2014/main" id="{96113DBF-BD86-40B7-B374-9E2AED8CC586}"/>
              </a:ext>
            </a:extLst>
          </p:cNvPr>
          <p:cNvCxnSpPr>
            <a:cxnSpLocks/>
          </p:cNvCxnSpPr>
          <p:nvPr/>
        </p:nvCxnSpPr>
        <p:spPr bwMode="auto">
          <a:xfrm>
            <a:off x="7160821" y="5205112"/>
            <a:ext cx="327758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B0C42A7-BE4D-4EF4-AF42-4FEF148DE63F}"/>
              </a:ext>
            </a:extLst>
          </p:cNvPr>
          <p:cNvCxnSpPr>
            <a:cxnSpLocks/>
          </p:cNvCxnSpPr>
          <p:nvPr/>
        </p:nvCxnSpPr>
        <p:spPr bwMode="auto">
          <a:xfrm>
            <a:off x="1408586" y="5751377"/>
            <a:ext cx="939795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8FAAD718-ACF2-43ED-89E3-4F99E3472B29}"/>
              </a:ext>
            </a:extLst>
          </p:cNvPr>
          <p:cNvCxnSpPr>
            <a:cxnSpLocks/>
          </p:cNvCxnSpPr>
          <p:nvPr/>
        </p:nvCxnSpPr>
        <p:spPr bwMode="auto">
          <a:xfrm>
            <a:off x="1408586" y="6333268"/>
            <a:ext cx="102585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662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4" descr="http://ecampus.oregonstate.edu/orientation/images/man-suit-clipboar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6141" y="1142698"/>
            <a:ext cx="1962397" cy="57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4">
            <a:extLst>
              <a:ext uri="{FF2B5EF4-FFF2-40B4-BE49-F238E27FC236}">
                <a16:creationId xmlns:a16="http://schemas.microsoft.com/office/drawing/2014/main" id="{78EF94F4-D1AD-4D94-9509-9C0CA752D44A}"/>
              </a:ext>
            </a:extLst>
          </p:cNvPr>
          <p:cNvSpPr>
            <a:spLocks noChangeArrowheads="1"/>
          </p:cNvSpPr>
          <p:nvPr/>
        </p:nvSpPr>
        <p:spPr bwMode="auto">
          <a:xfrm>
            <a:off x="1418343" y="123825"/>
            <a:ext cx="935692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Voice Of </a:t>
            </a:r>
            <a:r>
              <a:rPr lang="en-US" b="1" i="1" u="sng" dirty="0">
                <a:solidFill>
                  <a:srgbClr val="000000"/>
                </a:solidFill>
              </a:rPr>
              <a:t>The Lord</a:t>
            </a:r>
            <a:r>
              <a:rPr lang="en-US" b="1" i="1" dirty="0">
                <a:solidFill>
                  <a:srgbClr val="000000"/>
                </a:solidFill>
              </a:rPr>
              <a:t> And </a:t>
            </a:r>
            <a:r>
              <a:rPr lang="en-US" b="1" i="1" u="sng" dirty="0">
                <a:solidFill>
                  <a:srgbClr val="000000"/>
                </a:solidFill>
              </a:rPr>
              <a:t>His Servants</a:t>
            </a:r>
            <a:r>
              <a:rPr lang="en-US" b="1" i="1" dirty="0">
                <a:solidFill>
                  <a:srgbClr val="000000"/>
                </a:solidFill>
              </a:rPr>
              <a:t> Is The Same</a:t>
            </a:r>
            <a:endParaRPr lang="en-US" b="1" i="1" u="sng" dirty="0">
              <a:solidFill>
                <a:srgbClr val="000000"/>
              </a:solidFill>
            </a:endParaRPr>
          </a:p>
        </p:txBody>
      </p:sp>
      <p:sp>
        <p:nvSpPr>
          <p:cNvPr id="10" name="AutoShape 4">
            <a:extLst>
              <a:ext uri="{FF2B5EF4-FFF2-40B4-BE49-F238E27FC236}">
                <a16:creationId xmlns:a16="http://schemas.microsoft.com/office/drawing/2014/main" id="{30666489-19CA-48A0-A0D6-25C5F3E4C795}"/>
              </a:ext>
            </a:extLst>
          </p:cNvPr>
          <p:cNvSpPr>
            <a:spLocks noChangeArrowheads="1"/>
          </p:cNvSpPr>
          <p:nvPr/>
        </p:nvSpPr>
        <p:spPr bwMode="auto">
          <a:xfrm>
            <a:off x="3704170" y="1365721"/>
            <a:ext cx="7531689" cy="2142430"/>
          </a:xfrm>
          <a:prstGeom prst="wedgeRoundRectCallout">
            <a:avLst>
              <a:gd name="adj1" fmla="val -67074"/>
              <a:gd name="adj2" fmla="val -26902"/>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b="1" dirty="0">
                <a:solidFill>
                  <a:srgbClr val="000000"/>
                </a:solidFill>
              </a:rPr>
              <a:t>The Lord </a:t>
            </a:r>
            <a:r>
              <a:rPr lang="en-US" sz="2800" dirty="0">
                <a:solidFill>
                  <a:srgbClr val="000000"/>
                </a:solidFill>
              </a:rPr>
              <a:t>and </a:t>
            </a:r>
            <a:r>
              <a:rPr lang="en-US" sz="2800" b="1" dirty="0">
                <a:solidFill>
                  <a:srgbClr val="000000"/>
                </a:solidFill>
              </a:rPr>
              <a:t>His Servants </a:t>
            </a:r>
            <a:r>
              <a:rPr lang="en-US" sz="2800" dirty="0">
                <a:solidFill>
                  <a:srgbClr val="000000"/>
                </a:solidFill>
              </a:rPr>
              <a:t>speak with </a:t>
            </a:r>
            <a:r>
              <a:rPr lang="en-US" b="1" u="sng" dirty="0">
                <a:solidFill>
                  <a:srgbClr val="000000"/>
                </a:solidFill>
              </a:rPr>
              <a:t>1</a:t>
            </a:r>
            <a:r>
              <a:rPr lang="en-US" sz="2800" dirty="0">
                <a:solidFill>
                  <a:srgbClr val="000000"/>
                </a:solidFill>
              </a:rPr>
              <a:t> </a:t>
            </a:r>
            <a:r>
              <a:rPr lang="en-US" sz="2800" b="1" dirty="0">
                <a:solidFill>
                  <a:srgbClr val="000000"/>
                </a:solidFill>
              </a:rPr>
              <a:t>Voice</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You can </a:t>
            </a:r>
            <a:r>
              <a:rPr lang="en-US" sz="2800" b="1" dirty="0">
                <a:solidFill>
                  <a:srgbClr val="000000"/>
                </a:solidFill>
              </a:rPr>
              <a:t>Search these commandments </a:t>
            </a:r>
            <a:r>
              <a:rPr lang="en-US" sz="2800" dirty="0">
                <a:solidFill>
                  <a:srgbClr val="000000"/>
                </a:solidFill>
              </a:rPr>
              <a:t>and find that most of their words will be fulfilled by the time you are </a:t>
            </a:r>
            <a:r>
              <a:rPr lang="en-US" b="1" u="sng" dirty="0">
                <a:solidFill>
                  <a:srgbClr val="000000"/>
                </a:solidFill>
              </a:rPr>
              <a:t>37-38</a:t>
            </a:r>
            <a:r>
              <a:rPr lang="en-US" sz="2800" dirty="0">
                <a:solidFill>
                  <a:srgbClr val="000000"/>
                </a:solidFill>
              </a:rPr>
              <a:t> years old. </a:t>
            </a:r>
          </a:p>
        </p:txBody>
      </p:sp>
      <p:pic>
        <p:nvPicPr>
          <p:cNvPr id="12290" name="Picture 2" descr="Related image">
            <a:extLst>
              <a:ext uri="{FF2B5EF4-FFF2-40B4-BE49-F238E27FC236}">
                <a16:creationId xmlns:a16="http://schemas.microsoft.com/office/drawing/2014/main" id="{FFD465F1-B2DD-423D-8113-5F1FEA20DEE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26037" y="3840825"/>
            <a:ext cx="4273137" cy="30171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onference talk nelson">
            <a:extLst>
              <a:ext uri="{FF2B5EF4-FFF2-40B4-BE49-F238E27FC236}">
                <a16:creationId xmlns:a16="http://schemas.microsoft.com/office/drawing/2014/main" id="{CEE4A72D-2370-4C44-826C-7FD694435E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4540" y="3842838"/>
            <a:ext cx="4480661" cy="301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54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4" descr="http://ecampus.oregonstate.edu/orientation/images/man-suit-clipboar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8343" y="1211868"/>
            <a:ext cx="1938647" cy="5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94"/>
          <p:cNvSpPr>
            <a:spLocks noChangeArrowheads="1"/>
          </p:cNvSpPr>
          <p:nvPr/>
        </p:nvSpPr>
        <p:spPr bwMode="auto">
          <a:xfrm>
            <a:off x="1418343" y="123825"/>
            <a:ext cx="935692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Voice Of The Lord And His Servants Is The Same</a:t>
            </a:r>
            <a:endParaRPr lang="en-US" b="1" i="1" u="sng" dirty="0">
              <a:solidFill>
                <a:srgbClr val="000000"/>
              </a:solidFill>
            </a:endParaRPr>
          </a:p>
        </p:txBody>
      </p:sp>
      <p:sp>
        <p:nvSpPr>
          <p:cNvPr id="5127" name="Rectangle 8"/>
          <p:cNvSpPr>
            <a:spLocks noChangeArrowheads="1"/>
          </p:cNvSpPr>
          <p:nvPr/>
        </p:nvSpPr>
        <p:spPr bwMode="auto">
          <a:xfrm>
            <a:off x="8045451" y="3695700"/>
            <a:ext cx="1825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800">
              <a:solidFill>
                <a:srgbClr val="000000"/>
              </a:solidFill>
            </a:endParaRPr>
          </a:p>
        </p:txBody>
      </p:sp>
      <p:pic>
        <p:nvPicPr>
          <p:cNvPr id="1028" name="Picture 4" descr="http://cdn2.tnwcdn.com/wp-content/blogs.dir/1/files/2013/07/the-gates-520x24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4816" y="3429000"/>
            <a:ext cx="7277875"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a:extLst>
              <a:ext uri="{FF2B5EF4-FFF2-40B4-BE49-F238E27FC236}">
                <a16:creationId xmlns:a16="http://schemas.microsoft.com/office/drawing/2014/main" id="{648A42C9-08D7-4FA8-9C84-4FB9B2381CCD}"/>
              </a:ext>
            </a:extLst>
          </p:cNvPr>
          <p:cNvSpPr>
            <a:spLocks noChangeArrowheads="1"/>
          </p:cNvSpPr>
          <p:nvPr/>
        </p:nvSpPr>
        <p:spPr bwMode="auto">
          <a:xfrm>
            <a:off x="3871355" y="1089495"/>
            <a:ext cx="7277875" cy="2210534"/>
          </a:xfrm>
          <a:prstGeom prst="wedgeRoundRectCallout">
            <a:avLst>
              <a:gd name="adj1" fmla="val -62090"/>
              <a:gd name="adj2" fmla="val -13237"/>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The Lord and </a:t>
            </a:r>
            <a:r>
              <a:rPr lang="en-US" sz="2800" b="1" dirty="0">
                <a:solidFill>
                  <a:srgbClr val="000000"/>
                </a:solidFill>
              </a:rPr>
              <a:t>His Servants </a:t>
            </a:r>
            <a:r>
              <a:rPr lang="en-US" sz="2800" dirty="0">
                <a:solidFill>
                  <a:srgbClr val="000000"/>
                </a:solidFill>
              </a:rPr>
              <a:t>speak with </a:t>
            </a:r>
            <a:r>
              <a:rPr lang="en-US" b="1" u="sng" dirty="0">
                <a:solidFill>
                  <a:srgbClr val="000000"/>
                </a:solidFill>
              </a:rPr>
              <a:t>1</a:t>
            </a:r>
            <a:r>
              <a:rPr lang="en-US" sz="2800" dirty="0">
                <a:solidFill>
                  <a:srgbClr val="000000"/>
                </a:solidFill>
              </a:rPr>
              <a:t> </a:t>
            </a:r>
            <a:r>
              <a:rPr lang="en-US" sz="2800" b="1" dirty="0">
                <a:solidFill>
                  <a:srgbClr val="000000"/>
                </a:solidFill>
              </a:rPr>
              <a:t>Voice</a:t>
            </a:r>
            <a:r>
              <a:rPr lang="en-US" sz="2800" dirty="0">
                <a:solidFill>
                  <a:srgbClr val="000000"/>
                </a:solidFill>
              </a:rPr>
              <a:t>. </a:t>
            </a:r>
            <a:r>
              <a:rPr lang="en-US" sz="2800" b="1" dirty="0">
                <a:solidFill>
                  <a:srgbClr val="000000"/>
                </a:solidFill>
              </a:rPr>
              <a:t>Searching these commandments </a:t>
            </a:r>
            <a:r>
              <a:rPr lang="en-US" sz="2800" dirty="0">
                <a:solidFill>
                  <a:srgbClr val="000000"/>
                </a:solidFill>
              </a:rPr>
              <a:t>will help you get to the “Purdy Heaven” (</a:t>
            </a:r>
            <a:r>
              <a:rPr lang="en-US" b="1" u="sng" dirty="0">
                <a:solidFill>
                  <a:srgbClr val="000000"/>
                </a:solidFill>
              </a:rPr>
              <a:t>37</a:t>
            </a:r>
            <a:r>
              <a:rPr lang="en-US" sz="2800" dirty="0">
                <a:solidFill>
                  <a:srgbClr val="000000"/>
                </a:solidFill>
              </a:rPr>
              <a:t>) and enter the “Pearly Gate” (</a:t>
            </a:r>
            <a:r>
              <a:rPr lang="en-US" b="1" u="sng" dirty="0">
                <a:solidFill>
                  <a:srgbClr val="000000"/>
                </a:solidFill>
              </a:rPr>
              <a:t>38</a:t>
            </a:r>
            <a:r>
              <a:rPr lang="en-US" sz="2800" dirty="0">
                <a:solidFill>
                  <a:srgbClr val="000000"/>
                </a:solidFill>
              </a:rPr>
              <a:t>).</a:t>
            </a:r>
          </a:p>
        </p:txBody>
      </p:sp>
    </p:spTree>
    <p:extLst>
      <p:ext uri="{BB962C8B-B14F-4D97-AF65-F5344CB8AC3E}">
        <p14:creationId xmlns:p14="http://schemas.microsoft.com/office/powerpoint/2010/main" val="1737194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Your friend is wondering about what is the big deal about watching General Conference. </a:t>
            </a:r>
          </a:p>
          <a:p>
            <a:r>
              <a:rPr lang="en-US" dirty="0"/>
              <a:t>How could this scripture help in this discussion?</a:t>
            </a:r>
          </a:p>
          <a:p>
            <a:r>
              <a:rPr lang="en-US" dirty="0"/>
              <a:t>Roleplay the situation using this scripture.  </a:t>
            </a:r>
          </a:p>
        </p:txBody>
      </p:sp>
      <p:grpSp>
        <p:nvGrpSpPr>
          <p:cNvPr id="5" name="Group 4">
            <a:extLst>
              <a:ext uri="{FF2B5EF4-FFF2-40B4-BE49-F238E27FC236}">
                <a16:creationId xmlns:a16="http://schemas.microsoft.com/office/drawing/2014/main" id="{400DF966-7D75-4CD5-8BD4-64E29EA960A0}"/>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907331C7-7521-48AD-BFA7-A67F922AA99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09860512-4F17-452D-81D3-16CC14FED5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F40B7A59-5EE0-479F-A665-FB5D91053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55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11F39-DC95-4032-A04F-EFD97B5DE452}"/>
              </a:ext>
            </a:extLst>
          </p:cNvPr>
          <p:cNvSpPr>
            <a:spLocks noGrp="1"/>
          </p:cNvSpPr>
          <p:nvPr>
            <p:ph idx="1"/>
          </p:nvPr>
        </p:nvSpPr>
        <p:spPr/>
        <p:txBody>
          <a:bodyPr/>
          <a:lstStyle/>
          <a:p>
            <a:r>
              <a:rPr lang="en-US" sz="2800" b="0" i="0" dirty="0">
                <a:solidFill>
                  <a:srgbClr val="000000"/>
                </a:solidFill>
                <a:effectLst/>
                <a:latin typeface="Times New Roman" panose="02020603050405020304" pitchFamily="18" charset="0"/>
              </a:rPr>
              <a:t>During a group chat, some of your friends who are members of the Church share various opinions about certain behaviors. Some think they are wrong while others don’t think so because they have not heard the prophet speak directly about them. You know that the prophet actually has spoken about the behaviors they are discussing. You wonder how you should respond.</a:t>
            </a:r>
          </a:p>
          <a:p>
            <a:r>
              <a:rPr lang="en-US" sz="2800" dirty="0">
                <a:solidFill>
                  <a:srgbClr val="000000"/>
                </a:solidFill>
                <a:latin typeface="Times New Roman" panose="02020603050405020304" pitchFamily="18" charset="0"/>
              </a:rPr>
              <a:t>How could the “For Strength of Youth” pamphlet help?</a:t>
            </a:r>
          </a:p>
          <a:p>
            <a:r>
              <a:rPr lang="en-US" sz="2800" dirty="0">
                <a:solidFill>
                  <a:srgbClr val="000000"/>
                </a:solidFill>
                <a:latin typeface="Times New Roman" panose="02020603050405020304" pitchFamily="18" charset="0"/>
              </a:rPr>
              <a:t>Pick a topic in the pamphlet and role play it with the situation above</a:t>
            </a:r>
            <a:endParaRPr lang="en-US" sz="2800" dirty="0"/>
          </a:p>
        </p:txBody>
      </p:sp>
      <p:grpSp>
        <p:nvGrpSpPr>
          <p:cNvPr id="4" name="Group 3">
            <a:extLst>
              <a:ext uri="{FF2B5EF4-FFF2-40B4-BE49-F238E27FC236}">
                <a16:creationId xmlns:a16="http://schemas.microsoft.com/office/drawing/2014/main" id="{BB165C59-62DB-4B97-85B5-2C6017F12E67}"/>
              </a:ext>
            </a:extLst>
          </p:cNvPr>
          <p:cNvGrpSpPr/>
          <p:nvPr/>
        </p:nvGrpSpPr>
        <p:grpSpPr>
          <a:xfrm>
            <a:off x="0" y="0"/>
            <a:ext cx="12192000" cy="1520328"/>
            <a:chOff x="0" y="0"/>
            <a:chExt cx="12192000" cy="1520328"/>
          </a:xfrm>
        </p:grpSpPr>
        <p:sp>
          <p:nvSpPr>
            <p:cNvPr id="5" name="Text Placeholder 6">
              <a:extLst>
                <a:ext uri="{FF2B5EF4-FFF2-40B4-BE49-F238E27FC236}">
                  <a16:creationId xmlns:a16="http://schemas.microsoft.com/office/drawing/2014/main" id="{A8D468E7-F57C-4865-8584-0CA5271C536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16EF0058-7A2B-49A4-94D0-85B608CB6F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08AA2688-5948-4FA2-9416-00B10D82E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46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6:36</a:t>
            </a:r>
          </a:p>
        </p:txBody>
      </p:sp>
      <p:sp>
        <p:nvSpPr>
          <p:cNvPr id="8" name="Content Placeholder 7"/>
          <p:cNvSpPr>
            <a:spLocks noGrp="1"/>
          </p:cNvSpPr>
          <p:nvPr>
            <p:ph idx="1"/>
          </p:nvPr>
        </p:nvSpPr>
        <p:spPr>
          <a:xfrm>
            <a:off x="1317172" y="1597446"/>
            <a:ext cx="9590315" cy="4868668"/>
          </a:xfrm>
        </p:spPr>
        <p:txBody>
          <a:bodyPr>
            <a:normAutofit/>
          </a:bodyPr>
          <a:lstStyle/>
          <a:p>
            <a:pPr marL="0" indent="0">
              <a:buNone/>
            </a:pPr>
            <a:r>
              <a:rPr lang="en-US" sz="4800" dirty="0">
                <a:latin typeface="Times New Roman" panose="02020603050405020304" pitchFamily="18" charset="0"/>
                <a:cs typeface="Times New Roman" panose="02020603050405020304" pitchFamily="18" charset="0"/>
              </a:rPr>
              <a:t> 36 Look unto me in every thought; doubt not, fear not.</a:t>
            </a:r>
            <a:endParaRPr lang="en-US" sz="48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20300" y="234753"/>
            <a:ext cx="548718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Acquiring Spiritual Knowledge</a:t>
            </a:r>
          </a:p>
        </p:txBody>
      </p:sp>
      <p:cxnSp>
        <p:nvCxnSpPr>
          <p:cNvPr id="5" name="Straight Connector 4">
            <a:extLst>
              <a:ext uri="{FF2B5EF4-FFF2-40B4-BE49-F238E27FC236}">
                <a16:creationId xmlns:a16="http://schemas.microsoft.com/office/drawing/2014/main" id="{BF68C0D6-1321-499D-985E-0A95042EAF81}"/>
              </a:ext>
            </a:extLst>
          </p:cNvPr>
          <p:cNvCxnSpPr>
            <a:cxnSpLocks/>
          </p:cNvCxnSpPr>
          <p:nvPr/>
        </p:nvCxnSpPr>
        <p:spPr bwMode="auto">
          <a:xfrm>
            <a:off x="2282332" y="2319409"/>
            <a:ext cx="7600207"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726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2.bp.blogspot.com/-_GHqqnNZvX0/T9TRl6WmGzI/AAAAAAAADsI/L_bKGsZZtPQ/s1600/the-very-best-of-the-overly-attached-girlfriend-mem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2400" y="2782888"/>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94"/>
          <p:cNvSpPr>
            <a:spLocks noChangeArrowheads="1"/>
          </p:cNvSpPr>
          <p:nvPr/>
        </p:nvSpPr>
        <p:spPr bwMode="auto">
          <a:xfrm>
            <a:off x="2905125" y="123826"/>
            <a:ext cx="63833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a:solidFill>
                  <a:srgbClr val="000000"/>
                </a:solidFill>
              </a:rPr>
              <a:t>Look Unto Christ In </a:t>
            </a:r>
            <a:r>
              <a:rPr lang="en-US" b="1" i="1" u="sng">
                <a:solidFill>
                  <a:srgbClr val="000000"/>
                </a:solidFill>
              </a:rPr>
              <a:t>Every Thought</a:t>
            </a:r>
          </a:p>
        </p:txBody>
      </p:sp>
      <p:sp>
        <p:nvSpPr>
          <p:cNvPr id="6" name="AutoShape 4">
            <a:extLst>
              <a:ext uri="{FF2B5EF4-FFF2-40B4-BE49-F238E27FC236}">
                <a16:creationId xmlns:a16="http://schemas.microsoft.com/office/drawing/2014/main" id="{2DBA2BD2-BBD0-41AC-8F5E-16B49E83E281}"/>
              </a:ext>
            </a:extLst>
          </p:cNvPr>
          <p:cNvSpPr>
            <a:spLocks noChangeArrowheads="1"/>
          </p:cNvSpPr>
          <p:nvPr/>
        </p:nvSpPr>
        <p:spPr bwMode="auto">
          <a:xfrm>
            <a:off x="6979833" y="1616792"/>
            <a:ext cx="4617259" cy="2142430"/>
          </a:xfrm>
          <a:prstGeom prst="wedgeRoundRectCallout">
            <a:avLst>
              <a:gd name="adj1" fmla="val -51835"/>
              <a:gd name="adj2" fmla="val 100548"/>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I also had another </a:t>
            </a:r>
            <a:r>
              <a:rPr lang="en-US" sz="2800" b="1" dirty="0">
                <a:solidFill>
                  <a:srgbClr val="000000"/>
                </a:solidFill>
              </a:rPr>
              <a:t>Thought</a:t>
            </a:r>
            <a:r>
              <a:rPr lang="en-US" sz="2800" dirty="0">
                <a:solidFill>
                  <a:srgbClr val="000000"/>
                </a:solidFill>
              </a:rPr>
              <a:t>: </a:t>
            </a:r>
            <a:r>
              <a:rPr lang="en-US" b="1" u="sng" dirty="0">
                <a:solidFill>
                  <a:srgbClr val="000000"/>
                </a:solidFill>
              </a:rPr>
              <a:t>6</a:t>
            </a:r>
            <a:r>
              <a:rPr lang="en-US" sz="2800" dirty="0">
                <a:solidFill>
                  <a:srgbClr val="000000"/>
                </a:solidFill>
              </a:rPr>
              <a:t> squared equals </a:t>
            </a:r>
            <a:r>
              <a:rPr lang="en-US" b="1" u="sng" dirty="0">
                <a:solidFill>
                  <a:srgbClr val="000000"/>
                </a:solidFill>
              </a:rPr>
              <a:t>36</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I have no </a:t>
            </a:r>
            <a:r>
              <a:rPr lang="en-US" sz="2800" b="1" dirty="0">
                <a:solidFill>
                  <a:srgbClr val="000000"/>
                </a:solidFill>
              </a:rPr>
              <a:t>Doubt</a:t>
            </a:r>
            <a:r>
              <a:rPr lang="en-US" sz="2800" dirty="0">
                <a:solidFill>
                  <a:srgbClr val="000000"/>
                </a:solidFill>
              </a:rPr>
              <a:t> or </a:t>
            </a:r>
            <a:r>
              <a:rPr lang="en-US" sz="2800" b="1" dirty="0">
                <a:solidFill>
                  <a:srgbClr val="000000"/>
                </a:solidFill>
              </a:rPr>
              <a:t>Fear </a:t>
            </a:r>
            <a:r>
              <a:rPr lang="en-US" sz="2800" dirty="0">
                <a:solidFill>
                  <a:srgbClr val="000000"/>
                </a:solidFill>
              </a:rPr>
              <a:t>about that truth. </a:t>
            </a:r>
          </a:p>
        </p:txBody>
      </p:sp>
      <p:sp>
        <p:nvSpPr>
          <p:cNvPr id="7" name="AutoShape 4">
            <a:extLst>
              <a:ext uri="{FF2B5EF4-FFF2-40B4-BE49-F238E27FC236}">
                <a16:creationId xmlns:a16="http://schemas.microsoft.com/office/drawing/2014/main" id="{A26E1B2E-FFB9-4510-93E5-85AE31C0BF69}"/>
              </a:ext>
            </a:extLst>
          </p:cNvPr>
          <p:cNvSpPr>
            <a:spLocks noChangeArrowheads="1"/>
          </p:cNvSpPr>
          <p:nvPr/>
        </p:nvSpPr>
        <p:spPr bwMode="auto">
          <a:xfrm>
            <a:off x="596495" y="1251742"/>
            <a:ext cx="4617259" cy="2074327"/>
          </a:xfrm>
          <a:prstGeom prst="wedgeRoundRectCallout">
            <a:avLst>
              <a:gd name="adj1" fmla="val 47441"/>
              <a:gd name="adj2" fmla="val 106364"/>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I wish I could have </a:t>
            </a:r>
            <a:r>
              <a:rPr lang="en-US" sz="2800" b="1" dirty="0">
                <a:solidFill>
                  <a:srgbClr val="000000"/>
                </a:solidFill>
              </a:rPr>
              <a:t>Every Thought</a:t>
            </a:r>
            <a:r>
              <a:rPr lang="en-US" sz="2800" dirty="0">
                <a:solidFill>
                  <a:srgbClr val="000000"/>
                </a:solidFill>
              </a:rPr>
              <a:t> be about </a:t>
            </a:r>
            <a:r>
              <a:rPr lang="en-US" sz="2800" b="1" dirty="0">
                <a:solidFill>
                  <a:srgbClr val="000000"/>
                </a:solidFill>
              </a:rPr>
              <a:t>Christ</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I only get between </a:t>
            </a:r>
            <a:r>
              <a:rPr lang="en-US" b="1" u="sng" dirty="0">
                <a:solidFill>
                  <a:srgbClr val="000000"/>
                </a:solidFill>
              </a:rPr>
              <a:t>6</a:t>
            </a:r>
            <a:r>
              <a:rPr lang="en-US" sz="2800" dirty="0">
                <a:solidFill>
                  <a:srgbClr val="000000"/>
                </a:solidFill>
              </a:rPr>
              <a:t> to </a:t>
            </a:r>
            <a:r>
              <a:rPr lang="en-US" b="1" u="sng" dirty="0">
                <a:solidFill>
                  <a:srgbClr val="000000"/>
                </a:solidFill>
              </a:rPr>
              <a:t>36</a:t>
            </a:r>
            <a:r>
              <a:rPr lang="en-US" sz="2800" dirty="0">
                <a:solidFill>
                  <a:srgbClr val="000000"/>
                </a:solidFill>
              </a:rPr>
              <a:t> thoughts in an hour. </a:t>
            </a:r>
          </a:p>
        </p:txBody>
      </p:sp>
    </p:spTree>
    <p:extLst>
      <p:ext uri="{BB962C8B-B14F-4D97-AF65-F5344CB8AC3E}">
        <p14:creationId xmlns:p14="http://schemas.microsoft.com/office/powerpoint/2010/main" val="2233819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250" y="8008"/>
            <a:ext cx="9715500" cy="1143000"/>
          </a:xfrm>
        </p:spPr>
        <p:txBody>
          <a:bodyPr/>
          <a:lstStyle/>
          <a:p>
            <a:r>
              <a:rPr lang="en-US" dirty="0"/>
              <a:t>A Little Explanation</a:t>
            </a:r>
          </a:p>
        </p:txBody>
      </p:sp>
      <p:sp>
        <p:nvSpPr>
          <p:cNvPr id="6" name="Content Placeholder 5"/>
          <p:cNvSpPr>
            <a:spLocks noGrp="1"/>
          </p:cNvSpPr>
          <p:nvPr>
            <p:ph idx="1"/>
          </p:nvPr>
        </p:nvSpPr>
        <p:spPr>
          <a:xfrm>
            <a:off x="809898" y="1151009"/>
            <a:ext cx="10593976" cy="4343400"/>
          </a:xfrm>
        </p:spPr>
        <p:txBody>
          <a:bodyPr/>
          <a:lstStyle/>
          <a:p>
            <a:r>
              <a:rPr lang="en-US" sz="2000" dirty="0"/>
              <a:t>With Doctrinal Mastery, although memorization is not emphasized as it was, we are still to help our students know the passages, understand them, and help them be able to know the references to the passages. By studying the Doctrinal Mastery Materials, you will see that they give time to each topic according to how many Doctrinal Mastery Passages there are for that topic.  In other words, you can take a week to spotlight each passage and help your students get to know that passage better.</a:t>
            </a:r>
          </a:p>
          <a:p>
            <a:r>
              <a:rPr lang="en-US" sz="2000" dirty="0"/>
              <a:t> To spotlight a scripture for the week, it takes about 5 minutes each day. It is good to have the class recite the verse in unison each day (first slide). Then do one of the following on different days.</a:t>
            </a:r>
          </a:p>
          <a:p>
            <a:pPr lvl="1"/>
            <a:r>
              <a:rPr lang="en-US" sz="1800" dirty="0"/>
              <a:t>Ask the class why that verse is important and why it was chosen. How does it support the Doctrinal Mastery Topic? Have them highlight the verse(s) in their scriptures, and underline key words</a:t>
            </a:r>
          </a:p>
          <a:p>
            <a:pPr lvl="1"/>
            <a:r>
              <a:rPr lang="en-US" sz="1800" dirty="0"/>
              <a:t>Share the mnemonic (second slide). </a:t>
            </a:r>
            <a:r>
              <a:rPr lang="en-US" sz="1800" i="1" dirty="0"/>
              <a:t>See helps to sharing a mnemonic on the next slide.</a:t>
            </a:r>
          </a:p>
          <a:p>
            <a:pPr lvl="1"/>
            <a:r>
              <a:rPr lang="en-US" sz="1800" dirty="0"/>
              <a:t>Share a scenario, questions, or some activity to help them explain and apply the doctrine.  With this they can discuss or roleplay with their partner (third slide). </a:t>
            </a:r>
          </a:p>
          <a:p>
            <a:r>
              <a:rPr lang="en-US" sz="2000" dirty="0"/>
              <a:t>There are about 36 weeks in a school year and 25 Doctrinal Mastery Passages, so you can review and quiz with the students to help them on weeks without a passage, or spend extra time on some passages. We might also look at Doctrinal Mastery Passages from other years.  I have also included as quiz and review after ever 6 or 7 passages learned.  </a:t>
            </a:r>
          </a:p>
        </p:txBody>
      </p:sp>
    </p:spTree>
    <p:extLst>
      <p:ext uri="{BB962C8B-B14F-4D97-AF65-F5344CB8AC3E}">
        <p14:creationId xmlns:p14="http://schemas.microsoft.com/office/powerpoint/2010/main" val="317052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A2212-B7FF-4034-9DB6-06CA44D05C4B}"/>
              </a:ext>
            </a:extLst>
          </p:cNvPr>
          <p:cNvSpPr>
            <a:spLocks noGrp="1"/>
          </p:cNvSpPr>
          <p:nvPr>
            <p:ph idx="1"/>
          </p:nvPr>
        </p:nvSpPr>
        <p:spPr>
          <a:xfrm>
            <a:off x="914400" y="1520328"/>
            <a:ext cx="10363200" cy="4575672"/>
          </a:xfrm>
        </p:spPr>
        <p:txBody>
          <a:bodyPr/>
          <a:lstStyle/>
          <a:p>
            <a:pPr algn="l"/>
            <a:r>
              <a:rPr lang="en-US" sz="2800" b="0" i="0" dirty="0">
                <a:solidFill>
                  <a:srgbClr val="000000"/>
                </a:solidFill>
                <a:effectLst/>
                <a:latin typeface="Times New Roman" panose="02020603050405020304" pitchFamily="18" charset="0"/>
              </a:rPr>
              <a:t>In our daily lives, endless reports of criminal violence, famine, wars, corruption, terrorism, declining values, disease, and the destructive forces of nature can engender fear and apprehension. Surely we live in the season foretold by the Lord: “And in that day … the whole earth shall be in commotion, and men’s hearts shall fail them” -Doctrine and Covenants 45:26. -David A. Bednar</a:t>
            </a:r>
          </a:p>
          <a:p>
            <a:pPr algn="l"/>
            <a:r>
              <a:rPr lang="en-US" sz="2800" b="0" i="0" dirty="0">
                <a:solidFill>
                  <a:srgbClr val="000000"/>
                </a:solidFill>
                <a:effectLst/>
                <a:latin typeface="Times New Roman" panose="02020603050405020304" pitchFamily="18" charset="0"/>
              </a:rPr>
              <a:t>What are some other doubts or fears that youth may have besides those mentioned by Elder Bednar?</a:t>
            </a:r>
          </a:p>
          <a:p>
            <a:pPr algn="l"/>
            <a:r>
              <a:rPr lang="en-US" sz="2800" dirty="0">
                <a:solidFill>
                  <a:srgbClr val="000000"/>
                </a:solidFill>
                <a:latin typeface="Times New Roman" panose="02020603050405020304" pitchFamily="18" charset="0"/>
              </a:rPr>
              <a:t>How could this verse help?</a:t>
            </a:r>
          </a:p>
          <a:p>
            <a:r>
              <a:rPr lang="en-US" sz="2800" dirty="0"/>
              <a:t>What is the difference between asking questions and doubting? </a:t>
            </a:r>
          </a:p>
          <a:p>
            <a:r>
              <a:rPr lang="en-US" sz="2800" dirty="0"/>
              <a:t>How does focusing on Jesus Christ make everything better? </a:t>
            </a:r>
          </a:p>
          <a:p>
            <a:pPr algn="l"/>
            <a:endParaRPr lang="en-US" sz="2800" b="0" i="0" dirty="0">
              <a:solidFill>
                <a:srgbClr val="000000"/>
              </a:solidFill>
              <a:effectLst/>
              <a:latin typeface="Times New Roman" panose="02020603050405020304" pitchFamily="18" charset="0"/>
            </a:endParaRPr>
          </a:p>
          <a:p>
            <a:endParaRPr lang="en-US" sz="2800" dirty="0"/>
          </a:p>
        </p:txBody>
      </p:sp>
      <p:grpSp>
        <p:nvGrpSpPr>
          <p:cNvPr id="8" name="Group 7">
            <a:extLst>
              <a:ext uri="{FF2B5EF4-FFF2-40B4-BE49-F238E27FC236}">
                <a16:creationId xmlns:a16="http://schemas.microsoft.com/office/drawing/2014/main" id="{1392E68F-DF20-42D1-93B6-E5E40E9FAF3D}"/>
              </a:ext>
            </a:extLst>
          </p:cNvPr>
          <p:cNvGrpSpPr/>
          <p:nvPr/>
        </p:nvGrpSpPr>
        <p:grpSpPr>
          <a:xfrm>
            <a:off x="0" y="0"/>
            <a:ext cx="12192000" cy="1520328"/>
            <a:chOff x="0" y="0"/>
            <a:chExt cx="12192000" cy="1520328"/>
          </a:xfrm>
        </p:grpSpPr>
        <p:sp>
          <p:nvSpPr>
            <p:cNvPr id="7" name="Text Placeholder 6">
              <a:extLst>
                <a:ext uri="{FF2B5EF4-FFF2-40B4-BE49-F238E27FC236}">
                  <a16:creationId xmlns:a16="http://schemas.microsoft.com/office/drawing/2014/main" id="{FD23A14A-4910-45C7-B157-600970746595}"/>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1026" name="Picture 2" descr="The Daily Dilemma - Home | Facebook">
              <a:extLst>
                <a:ext uri="{FF2B5EF4-FFF2-40B4-BE49-F238E27FC236}">
                  <a16:creationId xmlns:a16="http://schemas.microsoft.com/office/drawing/2014/main" id="{70E981B5-461F-40B7-86C5-B9D83B0E6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STEN NOW: A Dilemma Born Out Of The Daily Dilemma – 90.9 KCBI FM">
              <a:extLst>
                <a:ext uri="{FF2B5EF4-FFF2-40B4-BE49-F238E27FC236}">
                  <a16:creationId xmlns:a16="http://schemas.microsoft.com/office/drawing/2014/main" id="{E7AD4721-87AB-4857-9F23-3F7BE08DF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8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Have you memorized and can quote the verse?</a:t>
            </a:r>
          </a:p>
          <a:p>
            <a:r>
              <a:rPr lang="pt-BR" i="1" dirty="0"/>
              <a:t>Does this help? L U M I E T; D N, F N.</a:t>
            </a:r>
            <a:r>
              <a:rPr lang="en-US" dirty="0"/>
              <a:t> </a:t>
            </a:r>
          </a:p>
        </p:txBody>
      </p:sp>
    </p:spTree>
    <p:extLst>
      <p:ext uri="{BB962C8B-B14F-4D97-AF65-F5344CB8AC3E}">
        <p14:creationId xmlns:p14="http://schemas.microsoft.com/office/powerpoint/2010/main" val="21919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8:2-3</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 Yea, behold, I will tell you in your mind and in your heart, by the Holy Ghost, which shall come upon you and which shall dwell in your heart.</a:t>
            </a:r>
          </a:p>
          <a:p>
            <a:pPr marL="0" indent="0">
              <a:buNone/>
            </a:pPr>
            <a:r>
              <a:rPr lang="en-US" sz="4000" dirty="0">
                <a:latin typeface="Times New Roman" panose="02020603050405020304" pitchFamily="18" charset="0"/>
                <a:cs typeface="Times New Roman" panose="02020603050405020304" pitchFamily="18" charset="0"/>
              </a:rPr>
              <a:t> 3 Now, behold, this is the spirit of revelation; behold, this is the spirit by which Moses brought the children of Israel through the Red Sea on dry ground.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09282" y="234753"/>
            <a:ext cx="5498205"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Acquiring Spiritual Knowledge</a:t>
            </a:r>
          </a:p>
        </p:txBody>
      </p:sp>
      <p:cxnSp>
        <p:nvCxnSpPr>
          <p:cNvPr id="5" name="Straight Connector 4">
            <a:extLst>
              <a:ext uri="{FF2B5EF4-FFF2-40B4-BE49-F238E27FC236}">
                <a16:creationId xmlns:a16="http://schemas.microsoft.com/office/drawing/2014/main" id="{5BC0D738-7858-4B07-A035-823B5FA19470}"/>
              </a:ext>
            </a:extLst>
          </p:cNvPr>
          <p:cNvCxnSpPr>
            <a:cxnSpLocks/>
          </p:cNvCxnSpPr>
          <p:nvPr/>
        </p:nvCxnSpPr>
        <p:spPr bwMode="auto">
          <a:xfrm>
            <a:off x="1401288" y="2378785"/>
            <a:ext cx="744582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6BF386C-13AB-4A99-A15F-4A9708272016}"/>
              </a:ext>
            </a:extLst>
          </p:cNvPr>
          <p:cNvCxnSpPr>
            <a:cxnSpLocks/>
          </p:cNvCxnSpPr>
          <p:nvPr/>
        </p:nvCxnSpPr>
        <p:spPr bwMode="auto">
          <a:xfrm>
            <a:off x="7512503" y="1725642"/>
            <a:ext cx="26290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011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78A3807-2AAB-45F3-8C4A-D989CC7C78E5}"/>
              </a:ext>
            </a:extLst>
          </p:cNvPr>
          <p:cNvSpPr/>
          <p:nvPr/>
        </p:nvSpPr>
        <p:spPr bwMode="auto">
          <a:xfrm>
            <a:off x="712518" y="1493846"/>
            <a:ext cx="4642201" cy="4120277"/>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fontAlgn="base" hangingPunct="0">
              <a:spcBef>
                <a:spcPct val="0"/>
              </a:spcBef>
              <a:spcAft>
                <a:spcPct val="0"/>
              </a:spcAft>
              <a:buSzTx/>
              <a:buNone/>
            </a:pPr>
            <a:r>
              <a:rPr lang="en-US" sz="2800" dirty="0">
                <a:solidFill>
                  <a:srgbClr val="000000"/>
                </a:solidFill>
              </a:rPr>
              <a:t>After you are baptized and </a:t>
            </a:r>
          </a:p>
          <a:p>
            <a:pPr eaLnBrk="0" fontAlgn="base" hangingPunct="0">
              <a:spcBef>
                <a:spcPct val="0"/>
              </a:spcBef>
              <a:spcAft>
                <a:spcPct val="0"/>
              </a:spcAft>
              <a:buSzTx/>
              <a:buNone/>
            </a:pPr>
            <a:r>
              <a:rPr lang="en-US" sz="2800" dirty="0">
                <a:solidFill>
                  <a:srgbClr val="000000"/>
                </a:solidFill>
              </a:rPr>
              <a:t>receive the Gift of the </a:t>
            </a:r>
            <a:r>
              <a:rPr lang="en-US" sz="2800" b="1" dirty="0">
                <a:solidFill>
                  <a:srgbClr val="000000"/>
                </a:solidFill>
              </a:rPr>
              <a:t>Holy</a:t>
            </a:r>
            <a:r>
              <a:rPr lang="en-US" sz="2800" dirty="0">
                <a:solidFill>
                  <a:srgbClr val="000000"/>
                </a:solidFill>
              </a:rPr>
              <a:t> </a:t>
            </a:r>
          </a:p>
          <a:p>
            <a:pPr eaLnBrk="0" fontAlgn="base" hangingPunct="0">
              <a:spcBef>
                <a:spcPct val="0"/>
              </a:spcBef>
              <a:spcAft>
                <a:spcPct val="0"/>
              </a:spcAft>
              <a:buSzTx/>
              <a:buNone/>
            </a:pPr>
            <a:r>
              <a:rPr lang="en-US" sz="2800" b="1" dirty="0">
                <a:solidFill>
                  <a:srgbClr val="000000"/>
                </a:solidFill>
              </a:rPr>
              <a:t>Ghost</a:t>
            </a:r>
            <a:r>
              <a:rPr lang="en-US" sz="2800" dirty="0">
                <a:solidFill>
                  <a:srgbClr val="000000"/>
                </a:solidFill>
              </a:rPr>
              <a:t> at age </a:t>
            </a:r>
            <a:r>
              <a:rPr lang="en-US" sz="3200" b="1" u="sng" dirty="0">
                <a:solidFill>
                  <a:srgbClr val="000000"/>
                </a:solidFill>
              </a:rPr>
              <a:t>8</a:t>
            </a:r>
            <a:r>
              <a:rPr lang="en-US" sz="2800" dirty="0">
                <a:solidFill>
                  <a:srgbClr val="000000"/>
                </a:solidFill>
              </a:rPr>
              <a:t> </a:t>
            </a:r>
            <a:r>
              <a:rPr lang="en-US" sz="2800" b="1" dirty="0">
                <a:solidFill>
                  <a:srgbClr val="000000"/>
                </a:solidFill>
              </a:rPr>
              <a:t>,</a:t>
            </a:r>
            <a:r>
              <a:rPr lang="en-US" sz="2800" dirty="0">
                <a:solidFill>
                  <a:srgbClr val="000000"/>
                </a:solidFill>
              </a:rPr>
              <a:t> </a:t>
            </a:r>
            <a:r>
              <a:rPr lang="en-US" sz="2800" b="1" dirty="0">
                <a:solidFill>
                  <a:srgbClr val="000000"/>
                </a:solidFill>
              </a:rPr>
              <a:t>Revelation</a:t>
            </a:r>
            <a:r>
              <a:rPr lang="en-US" sz="2800" dirty="0">
                <a:solidFill>
                  <a:srgbClr val="000000"/>
                </a:solidFill>
              </a:rPr>
              <a:t> </a:t>
            </a:r>
          </a:p>
          <a:p>
            <a:pPr eaLnBrk="0" fontAlgn="base" hangingPunct="0">
              <a:spcBef>
                <a:spcPct val="0"/>
              </a:spcBef>
              <a:spcAft>
                <a:spcPct val="0"/>
              </a:spcAft>
              <a:buSzTx/>
              <a:buNone/>
            </a:pPr>
            <a:r>
              <a:rPr lang="en-US" sz="2800" dirty="0">
                <a:solidFill>
                  <a:srgbClr val="000000"/>
                </a:solidFill>
              </a:rPr>
              <a:t>comes to you in </a:t>
            </a:r>
            <a:r>
              <a:rPr lang="en-US" sz="3200" b="1" u="sng" dirty="0">
                <a:solidFill>
                  <a:srgbClr val="000000"/>
                </a:solidFill>
              </a:rPr>
              <a:t>2</a:t>
            </a:r>
            <a:r>
              <a:rPr lang="en-US" sz="2800" dirty="0">
                <a:solidFill>
                  <a:srgbClr val="000000"/>
                </a:solidFill>
              </a:rPr>
              <a:t> ways:</a:t>
            </a:r>
          </a:p>
          <a:p>
            <a:pPr eaLnBrk="0" fontAlgn="base" hangingPunct="0">
              <a:spcBef>
                <a:spcPct val="0"/>
              </a:spcBef>
              <a:spcAft>
                <a:spcPct val="0"/>
              </a:spcAft>
              <a:buSzTx/>
              <a:buNone/>
            </a:pPr>
            <a:r>
              <a:rPr lang="en-US" sz="2800" dirty="0">
                <a:solidFill>
                  <a:srgbClr val="000000"/>
                </a:solidFill>
              </a:rPr>
              <a:t>	</a:t>
            </a:r>
            <a:r>
              <a:rPr lang="en-US" sz="2800" b="1" dirty="0">
                <a:solidFill>
                  <a:srgbClr val="000000"/>
                </a:solidFill>
              </a:rPr>
              <a:t>-Your Mind</a:t>
            </a:r>
          </a:p>
          <a:p>
            <a:pPr eaLnBrk="0" fontAlgn="base" hangingPunct="0">
              <a:spcBef>
                <a:spcPct val="0"/>
              </a:spcBef>
              <a:spcAft>
                <a:spcPct val="0"/>
              </a:spcAft>
              <a:buSzTx/>
              <a:buNone/>
            </a:pPr>
            <a:r>
              <a:rPr lang="en-US" sz="2800" b="1" dirty="0">
                <a:solidFill>
                  <a:srgbClr val="000000"/>
                </a:solidFill>
              </a:rPr>
              <a:t>	-Your Heart</a:t>
            </a:r>
          </a:p>
          <a:p>
            <a:pPr eaLnBrk="0" fontAlgn="base" hangingPunct="0">
              <a:spcBef>
                <a:spcPct val="0"/>
              </a:spcBef>
              <a:spcAft>
                <a:spcPct val="0"/>
              </a:spcAft>
              <a:buSzTx/>
              <a:buNone/>
            </a:pPr>
            <a:r>
              <a:rPr lang="en-US" sz="2800" dirty="0">
                <a:solidFill>
                  <a:srgbClr val="000000"/>
                </a:solidFill>
              </a:rPr>
              <a:t>Through the</a:t>
            </a:r>
            <a:r>
              <a:rPr lang="en-US" sz="2800" b="1" dirty="0">
                <a:solidFill>
                  <a:srgbClr val="000000"/>
                </a:solidFill>
              </a:rPr>
              <a:t> </a:t>
            </a:r>
            <a:r>
              <a:rPr lang="en-US" sz="3200" b="1" u="sng" dirty="0">
                <a:solidFill>
                  <a:srgbClr val="000000"/>
                </a:solidFill>
              </a:rPr>
              <a:t>3</a:t>
            </a:r>
            <a:r>
              <a:rPr lang="en-US" sz="2800" b="1" baseline="30000" dirty="0">
                <a:solidFill>
                  <a:srgbClr val="000000"/>
                </a:solidFill>
              </a:rPr>
              <a:t>rd</a:t>
            </a:r>
            <a:r>
              <a:rPr lang="en-US" sz="2800" b="1" dirty="0">
                <a:solidFill>
                  <a:srgbClr val="000000"/>
                </a:solidFill>
              </a:rPr>
              <a:t> </a:t>
            </a:r>
            <a:r>
              <a:rPr lang="en-US" sz="2800" dirty="0">
                <a:solidFill>
                  <a:srgbClr val="000000"/>
                </a:solidFill>
              </a:rPr>
              <a:t>Member </a:t>
            </a:r>
          </a:p>
          <a:p>
            <a:pPr eaLnBrk="0" fontAlgn="base" hangingPunct="0">
              <a:spcBef>
                <a:spcPct val="0"/>
              </a:spcBef>
              <a:spcAft>
                <a:spcPct val="0"/>
              </a:spcAft>
              <a:buSzTx/>
              <a:buNone/>
            </a:pPr>
            <a:r>
              <a:rPr lang="en-US" sz="2800" dirty="0">
                <a:solidFill>
                  <a:srgbClr val="000000"/>
                </a:solidFill>
              </a:rPr>
              <a:t>of the Godhead.</a:t>
            </a:r>
          </a:p>
        </p:txBody>
      </p:sp>
      <p:sp>
        <p:nvSpPr>
          <p:cNvPr id="8194" name="Rectangle 2"/>
          <p:cNvSpPr>
            <a:spLocks noChangeArrowheads="1"/>
          </p:cNvSpPr>
          <p:nvPr/>
        </p:nvSpPr>
        <p:spPr bwMode="auto">
          <a:xfrm>
            <a:off x="1755899" y="123826"/>
            <a:ext cx="868180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The Holy Ghost Speaks</a:t>
            </a:r>
            <a:r>
              <a:rPr lang="en-US" b="1" i="1" dirty="0">
                <a:solidFill>
                  <a:srgbClr val="000000"/>
                </a:solidFill>
              </a:rPr>
              <a:t> To Our </a:t>
            </a:r>
            <a:r>
              <a:rPr lang="en-US" b="1" i="1" u="sng" dirty="0">
                <a:solidFill>
                  <a:srgbClr val="000000"/>
                </a:solidFill>
              </a:rPr>
              <a:t>Minds</a:t>
            </a:r>
            <a:r>
              <a:rPr lang="en-US" b="1" i="1" dirty="0">
                <a:solidFill>
                  <a:srgbClr val="000000"/>
                </a:solidFill>
              </a:rPr>
              <a:t> And </a:t>
            </a:r>
            <a:r>
              <a:rPr lang="en-US" b="1" i="1" u="sng" dirty="0">
                <a:solidFill>
                  <a:srgbClr val="000000"/>
                </a:solidFill>
              </a:rPr>
              <a:t>Hearts</a:t>
            </a:r>
          </a:p>
        </p:txBody>
      </p:sp>
      <p:pic>
        <p:nvPicPr>
          <p:cNvPr id="1028" name="Picture 4" descr="Image result for lds baptism">
            <a:extLst>
              <a:ext uri="{FF2B5EF4-FFF2-40B4-BE49-F238E27FC236}">
                <a16:creationId xmlns:a16="http://schemas.microsoft.com/office/drawing/2014/main" id="{79C66DAD-1483-44A1-975C-E6398DCD29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494" y="1041565"/>
            <a:ext cx="5292687" cy="5816435"/>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61B0E173-BB6A-46BA-B172-E219676790B1}"/>
              </a:ext>
            </a:extLst>
          </p:cNvPr>
          <p:cNvSpPr/>
          <p:nvPr/>
        </p:nvSpPr>
        <p:spPr bwMode="auto">
          <a:xfrm rot="21118403">
            <a:off x="3841481" y="3436775"/>
            <a:ext cx="3026478" cy="264741"/>
          </a:xfrm>
          <a:prstGeom prst="rightArrow">
            <a:avLst>
              <a:gd name="adj1" fmla="val 50000"/>
              <a:gd name="adj2" fmla="val 97606"/>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6" name="Arrow: Right 145">
            <a:extLst>
              <a:ext uri="{FF2B5EF4-FFF2-40B4-BE49-F238E27FC236}">
                <a16:creationId xmlns:a16="http://schemas.microsoft.com/office/drawing/2014/main" id="{EFD3F798-E261-4A6E-A90F-C52119121966}"/>
              </a:ext>
            </a:extLst>
          </p:cNvPr>
          <p:cNvSpPr/>
          <p:nvPr/>
        </p:nvSpPr>
        <p:spPr bwMode="auto">
          <a:xfrm rot="764245">
            <a:off x="3948786" y="4489651"/>
            <a:ext cx="3341725" cy="257166"/>
          </a:xfrm>
          <a:prstGeom prst="rightArrow">
            <a:avLst>
              <a:gd name="adj1" fmla="val 50000"/>
              <a:gd name="adj2" fmla="val 97606"/>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67869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Explain to a partner how the Holy Ghost might feel as your </a:t>
            </a:r>
            <a:r>
              <a:rPr lang="en-US" b="1" dirty="0"/>
              <a:t>mind</a:t>
            </a:r>
            <a:r>
              <a:rPr lang="en-US" dirty="0"/>
              <a:t> is touched? Share an experience if you feel comfortable. </a:t>
            </a:r>
          </a:p>
          <a:p>
            <a:r>
              <a:rPr lang="en-US" dirty="0"/>
              <a:t>Explain to a partner how the Holy Ghost might feel as your </a:t>
            </a:r>
            <a:r>
              <a:rPr lang="en-US" b="1" dirty="0"/>
              <a:t>heart</a:t>
            </a:r>
            <a:r>
              <a:rPr lang="en-US" dirty="0"/>
              <a:t> is touched? Share an experience if you feel comfortable. </a:t>
            </a:r>
          </a:p>
          <a:p>
            <a:endParaRPr lang="en-US" dirty="0"/>
          </a:p>
        </p:txBody>
      </p:sp>
      <p:grpSp>
        <p:nvGrpSpPr>
          <p:cNvPr id="5" name="Group 4">
            <a:extLst>
              <a:ext uri="{FF2B5EF4-FFF2-40B4-BE49-F238E27FC236}">
                <a16:creationId xmlns:a16="http://schemas.microsoft.com/office/drawing/2014/main" id="{D16A1769-CC70-41EA-A752-575EF709A6DD}"/>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0C4A4F73-1AF1-4759-9C32-5C0B2E229174}"/>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20597A5E-E03D-4D25-9C08-098C1B1E65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45E10C2D-FB1F-444A-815A-451ECF7C2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89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3C847D-6E59-4185-A5DE-7F444F117AD7}"/>
              </a:ext>
            </a:extLst>
          </p:cNvPr>
          <p:cNvSpPr>
            <a:spLocks noGrp="1"/>
          </p:cNvSpPr>
          <p:nvPr>
            <p:ph idx="1"/>
          </p:nvPr>
        </p:nvSpPr>
        <p:spPr>
          <a:xfrm>
            <a:off x="914400" y="1666130"/>
            <a:ext cx="10363200" cy="4429870"/>
          </a:xfrm>
        </p:spPr>
        <p:txBody>
          <a:bodyPr/>
          <a:lstStyle/>
          <a:p>
            <a:pPr marL="0" indent="0">
              <a:buNone/>
            </a:pPr>
            <a:r>
              <a:rPr lang="en-US" sz="2400" dirty="0"/>
              <a:t>How might the following people know if their thoughts are from the Holy Ghost or just random thoughts in their head?</a:t>
            </a:r>
          </a:p>
          <a:p>
            <a:r>
              <a:rPr lang="en-US" sz="2400" b="0" i="0" dirty="0" err="1">
                <a:solidFill>
                  <a:srgbClr val="000000"/>
                </a:solidFill>
                <a:effectLst/>
                <a:latin typeface="Times New Roman" panose="02020603050405020304" pitchFamily="18" charset="0"/>
              </a:rPr>
              <a:t>Kailani’s</a:t>
            </a:r>
            <a:r>
              <a:rPr lang="en-US" sz="2400" b="0" i="0" dirty="0">
                <a:solidFill>
                  <a:srgbClr val="000000"/>
                </a:solidFill>
                <a:effectLst/>
                <a:latin typeface="Times New Roman" panose="02020603050405020304" pitchFamily="18" charset="0"/>
              </a:rPr>
              <a:t> friends are not always the best influence on her. Lately she has had thoughts that maybe she should try to make new friends who have higher standards.</a:t>
            </a:r>
          </a:p>
          <a:p>
            <a:pPr algn="l"/>
            <a:r>
              <a:rPr lang="en-US" sz="2400" b="0" i="0" dirty="0">
                <a:solidFill>
                  <a:srgbClr val="000000"/>
                </a:solidFill>
                <a:effectLst/>
                <a:latin typeface="Times New Roman" panose="02020603050405020304" pitchFamily="18" charset="0"/>
              </a:rPr>
              <a:t>Jon keeps having the idea to talk to his mom about some choices he has made that he regrets.</a:t>
            </a:r>
          </a:p>
          <a:p>
            <a:pPr algn="l"/>
            <a:r>
              <a:rPr lang="en-US" sz="2400" b="0" i="0" dirty="0">
                <a:solidFill>
                  <a:srgbClr val="000000"/>
                </a:solidFill>
                <a:effectLst/>
                <a:latin typeface="Times New Roman" panose="02020603050405020304" pitchFamily="18" charset="0"/>
              </a:rPr>
              <a:t>Marcus gets the idea to go to a concert with his friends. He knows his parents would not approve of this concert, so he has made a plan that will keep his parents from finding out where he will be.</a:t>
            </a:r>
          </a:p>
          <a:p>
            <a:pPr algn="l"/>
            <a:r>
              <a:rPr lang="en-US" sz="2400" b="0" i="0" dirty="0">
                <a:solidFill>
                  <a:srgbClr val="000000"/>
                </a:solidFill>
                <a:effectLst/>
                <a:latin typeface="Times New Roman" panose="02020603050405020304" pitchFamily="18" charset="0"/>
              </a:rPr>
              <a:t>Lisa has been thinking a lot about getting her patriarchal blessing lately. She wonders if now is the right time.</a:t>
            </a:r>
          </a:p>
          <a:p>
            <a:endParaRPr lang="en-US" sz="2400" dirty="0"/>
          </a:p>
        </p:txBody>
      </p:sp>
      <p:grpSp>
        <p:nvGrpSpPr>
          <p:cNvPr id="4" name="Group 3">
            <a:extLst>
              <a:ext uri="{FF2B5EF4-FFF2-40B4-BE49-F238E27FC236}">
                <a16:creationId xmlns:a16="http://schemas.microsoft.com/office/drawing/2014/main" id="{3D3CF8A6-D2C6-46E4-9516-009F00E36426}"/>
              </a:ext>
            </a:extLst>
          </p:cNvPr>
          <p:cNvGrpSpPr/>
          <p:nvPr/>
        </p:nvGrpSpPr>
        <p:grpSpPr>
          <a:xfrm>
            <a:off x="0" y="1836"/>
            <a:ext cx="12192000" cy="1520328"/>
            <a:chOff x="0" y="0"/>
            <a:chExt cx="12192000" cy="1520328"/>
          </a:xfrm>
        </p:grpSpPr>
        <p:sp>
          <p:nvSpPr>
            <p:cNvPr id="5" name="Text Placeholder 6">
              <a:extLst>
                <a:ext uri="{FF2B5EF4-FFF2-40B4-BE49-F238E27FC236}">
                  <a16:creationId xmlns:a16="http://schemas.microsoft.com/office/drawing/2014/main" id="{FE725FA4-4129-4AC2-B996-2FBC5A5B7971}"/>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0E60774D-F0C9-4EC0-BBA4-FDFF63ED5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BBE845AE-BF86-4AED-963C-3ED809DD4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599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 Upon you my fellow servants, in the name of Messiah I confer the Priesthood of Aaron, which holds the keys of the ministering of angels, and of the gospel of repentance, and of baptism by immersion for the remission of sins; and this shall never be taken again from the earth, until the sons of Levi do offer again an offering unto the Lord in righteousness.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29620" y="234753"/>
            <a:ext cx="527786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Priesthood &amp; Priesthood Keys</a:t>
            </a:r>
          </a:p>
        </p:txBody>
      </p:sp>
      <p:cxnSp>
        <p:nvCxnSpPr>
          <p:cNvPr id="5" name="Straight Connector 4">
            <a:extLst>
              <a:ext uri="{FF2B5EF4-FFF2-40B4-BE49-F238E27FC236}">
                <a16:creationId xmlns:a16="http://schemas.microsoft.com/office/drawing/2014/main" id="{AA622924-F41C-4D56-9D4A-33C2EC0607C2}"/>
              </a:ext>
            </a:extLst>
          </p:cNvPr>
          <p:cNvCxnSpPr>
            <a:cxnSpLocks/>
          </p:cNvCxnSpPr>
          <p:nvPr/>
        </p:nvCxnSpPr>
        <p:spPr bwMode="auto">
          <a:xfrm>
            <a:off x="6270171" y="2366910"/>
            <a:ext cx="410886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3DB631B-151C-4825-B00A-A48A13474EF2}"/>
              </a:ext>
            </a:extLst>
          </p:cNvPr>
          <p:cNvCxnSpPr>
            <a:cxnSpLocks/>
          </p:cNvCxnSpPr>
          <p:nvPr/>
        </p:nvCxnSpPr>
        <p:spPr bwMode="auto">
          <a:xfrm>
            <a:off x="4726737" y="2948800"/>
            <a:ext cx="902883"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3090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327221" y="123826"/>
            <a:ext cx="553914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Keys of the </a:t>
            </a:r>
            <a:r>
              <a:rPr lang="en-US" b="1" i="1" u="sng" dirty="0">
                <a:solidFill>
                  <a:srgbClr val="000000"/>
                </a:solidFill>
              </a:rPr>
              <a:t>Aaronic Priesthood </a:t>
            </a:r>
          </a:p>
        </p:txBody>
      </p:sp>
      <p:pic>
        <p:nvPicPr>
          <p:cNvPr id="10243" name="Picture 43" descr="http://thisweekinmormons.com/wp-content/uploads/2013/02/aaronic-priesthood-given-to-joseph-82831-wallpa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459" y="3455002"/>
            <a:ext cx="4710804" cy="31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descr="http://www.clipartheaven.com/clipart/people/teenagers/boy_in_sui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0578" y="1208615"/>
            <a:ext cx="2590217" cy="53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BF76782F-B0C8-4B0E-8C5C-A22FAB3984D1}"/>
              </a:ext>
            </a:extLst>
          </p:cNvPr>
          <p:cNvSpPr/>
          <p:nvPr/>
        </p:nvSpPr>
        <p:spPr bwMode="auto">
          <a:xfrm>
            <a:off x="1388125" y="970252"/>
            <a:ext cx="6180463" cy="2621994"/>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Previously, worthy young men could not receive the </a:t>
            </a:r>
            <a:r>
              <a:rPr lang="en-US" sz="2800" b="1" dirty="0">
                <a:solidFill>
                  <a:srgbClr val="000000"/>
                </a:solidFill>
              </a:rPr>
              <a:t>Aaronic Priesthood </a:t>
            </a:r>
            <a:r>
              <a:rPr lang="en-US" sz="2800" dirty="0">
                <a:solidFill>
                  <a:srgbClr val="000000"/>
                </a:solidFill>
              </a:rPr>
              <a:t>till their </a:t>
            </a:r>
            <a:r>
              <a:rPr lang="en-US" sz="3200" b="1" u="sng" dirty="0">
                <a:solidFill>
                  <a:srgbClr val="000000"/>
                </a:solidFill>
              </a:rPr>
              <a:t>13</a:t>
            </a:r>
            <a:r>
              <a:rPr lang="en-US" sz="2800" baseline="30000" dirty="0">
                <a:solidFill>
                  <a:srgbClr val="000000"/>
                </a:solidFill>
              </a:rPr>
              <a:t>th</a:t>
            </a:r>
            <a:r>
              <a:rPr lang="en-US" sz="2800" dirty="0">
                <a:solidFill>
                  <a:srgbClr val="000000"/>
                </a:solidFill>
              </a:rPr>
              <a:t> year of life began. Receiving the Priesthood should be a #</a:t>
            </a:r>
            <a:r>
              <a:rPr lang="en-US" sz="3200" b="1" u="sng" dirty="0">
                <a:solidFill>
                  <a:srgbClr val="000000"/>
                </a:solidFill>
              </a:rPr>
              <a:t>1</a:t>
            </a:r>
            <a:r>
              <a:rPr lang="en-US" sz="2800" dirty="0">
                <a:solidFill>
                  <a:srgbClr val="000000"/>
                </a:solidFill>
              </a:rPr>
              <a:t> priority for a young man.</a:t>
            </a:r>
          </a:p>
        </p:txBody>
      </p:sp>
    </p:spTree>
    <p:extLst>
      <p:ext uri="{BB962C8B-B14F-4D97-AF65-F5344CB8AC3E}">
        <p14:creationId xmlns:p14="http://schemas.microsoft.com/office/powerpoint/2010/main" val="388057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97BE-1D52-476F-B9E2-72CD3FF2306F}"/>
              </a:ext>
            </a:extLst>
          </p:cNvPr>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In pairs, write down as many questions you can come up with, that relate to the verse.</a:t>
            </a:r>
          </a:p>
          <a:p>
            <a:r>
              <a:rPr lang="en-US" dirty="0"/>
              <a:t>Share with the class any questions you were not able to answer. </a:t>
            </a:r>
          </a:p>
        </p:txBody>
      </p:sp>
    </p:spTree>
    <p:extLst>
      <p:ext uri="{BB962C8B-B14F-4D97-AF65-F5344CB8AC3E}">
        <p14:creationId xmlns:p14="http://schemas.microsoft.com/office/powerpoint/2010/main" val="36480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17DF1-D5B7-4BD7-93D9-06C6CAE20ED7}"/>
              </a:ext>
            </a:extLst>
          </p:cNvPr>
          <p:cNvSpPr>
            <a:spLocks noGrp="1"/>
          </p:cNvSpPr>
          <p:nvPr>
            <p:ph idx="1"/>
          </p:nvPr>
        </p:nvSpPr>
        <p:spPr/>
        <p:txBody>
          <a:bodyPr/>
          <a:lstStyle/>
          <a:p>
            <a:pPr algn="l"/>
            <a:r>
              <a:rPr lang="en-US" sz="2800" b="0" i="0" dirty="0">
                <a:solidFill>
                  <a:srgbClr val="000000"/>
                </a:solidFill>
                <a:effectLst/>
                <a:latin typeface="Times New Roman" panose="02020603050405020304" pitchFamily="18" charset="0"/>
              </a:rPr>
              <a:t>When with a friend, you mention how you </a:t>
            </a:r>
            <a:r>
              <a:rPr lang="en-US" sz="2800" dirty="0">
                <a:solidFill>
                  <a:srgbClr val="000000"/>
                </a:solidFill>
                <a:latin typeface="Times New Roman" panose="02020603050405020304" pitchFamily="18" charset="0"/>
              </a:rPr>
              <a:t>missed seeing them at Church. They reply </a:t>
            </a:r>
            <a:r>
              <a:rPr lang="en-US" sz="2800" b="0" i="0" dirty="0">
                <a:solidFill>
                  <a:srgbClr val="000000"/>
                </a:solidFill>
                <a:effectLst/>
                <a:latin typeface="Times New Roman" panose="02020603050405020304" pitchFamily="18" charset="0"/>
              </a:rPr>
              <a:t>that they had been invited by another friend to go to a different church. When I asked how it went, they said…  “It was fun. They have a good pastor. They teach about Jesus Christ and take the sacrament, only they call it communion. I am starting to think as long as I’m trying to get closer to the Lord, it doesn’t matter where I go to church and partake of the sacrament.”</a:t>
            </a:r>
          </a:p>
          <a:p>
            <a:pPr algn="l"/>
            <a:r>
              <a:rPr lang="en-US" sz="2800" b="0" i="0" dirty="0">
                <a:solidFill>
                  <a:srgbClr val="000000"/>
                </a:solidFill>
                <a:effectLst/>
                <a:latin typeface="Times New Roman" panose="02020603050405020304" pitchFamily="18" charset="0"/>
              </a:rPr>
              <a:t>What ideas might you want to share with them?</a:t>
            </a:r>
          </a:p>
          <a:p>
            <a:pPr algn="l"/>
            <a:r>
              <a:rPr lang="en-US" sz="2800" dirty="0">
                <a:solidFill>
                  <a:srgbClr val="000000"/>
                </a:solidFill>
                <a:latin typeface="Times New Roman" panose="02020603050405020304" pitchFamily="18" charset="0"/>
              </a:rPr>
              <a:t>Role play the situation together.</a:t>
            </a:r>
            <a:endParaRPr lang="en-US" sz="2800" b="0" i="0" dirty="0">
              <a:solidFill>
                <a:srgbClr val="000000"/>
              </a:solidFill>
              <a:effectLst/>
              <a:latin typeface="Times New Roman" panose="02020603050405020304" pitchFamily="18" charset="0"/>
            </a:endParaRPr>
          </a:p>
          <a:p>
            <a:endParaRPr lang="en-US" sz="2800" dirty="0"/>
          </a:p>
        </p:txBody>
      </p:sp>
      <p:grpSp>
        <p:nvGrpSpPr>
          <p:cNvPr id="4" name="Group 3">
            <a:extLst>
              <a:ext uri="{FF2B5EF4-FFF2-40B4-BE49-F238E27FC236}">
                <a16:creationId xmlns:a16="http://schemas.microsoft.com/office/drawing/2014/main" id="{55191441-FF2C-4B85-8AA6-B8176411D859}"/>
              </a:ext>
            </a:extLst>
          </p:cNvPr>
          <p:cNvGrpSpPr/>
          <p:nvPr/>
        </p:nvGrpSpPr>
        <p:grpSpPr>
          <a:xfrm>
            <a:off x="0" y="0"/>
            <a:ext cx="12192000" cy="1520328"/>
            <a:chOff x="0" y="0"/>
            <a:chExt cx="12192000" cy="1520328"/>
          </a:xfrm>
        </p:grpSpPr>
        <p:sp>
          <p:nvSpPr>
            <p:cNvPr id="5" name="Text Placeholder 6">
              <a:extLst>
                <a:ext uri="{FF2B5EF4-FFF2-40B4-BE49-F238E27FC236}">
                  <a16:creationId xmlns:a16="http://schemas.microsoft.com/office/drawing/2014/main" id="{85ACFCD2-DF32-4CAE-A511-E572683496A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AE75FFAC-784F-485A-98D0-5F9284E4C0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FAFF81AA-31D1-46DD-AC6C-25E77CBA4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71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Using The Doctrine &amp; Covenants</a:t>
            </a:r>
            <a:br>
              <a:rPr lang="en-US" dirty="0"/>
            </a:br>
            <a:r>
              <a:rPr lang="en-US" dirty="0"/>
              <a:t>Doctrinal Mastery Mnemonics</a:t>
            </a:r>
          </a:p>
        </p:txBody>
      </p:sp>
      <p:sp>
        <p:nvSpPr>
          <p:cNvPr id="3" name="Content Placeholder 2"/>
          <p:cNvSpPr>
            <a:spLocks noGrp="1"/>
          </p:cNvSpPr>
          <p:nvPr>
            <p:ph idx="1"/>
          </p:nvPr>
        </p:nvSpPr>
        <p:spPr>
          <a:xfrm>
            <a:off x="1054769" y="2053393"/>
            <a:ext cx="6340643" cy="4094745"/>
          </a:xfrm>
        </p:spPr>
        <p:txBody>
          <a:bodyPr/>
          <a:lstStyle/>
          <a:p>
            <a:pPr marL="742950" indent="-514350">
              <a:buFont typeface="+mj-lt"/>
              <a:buAutoNum type="arabicPeriod"/>
              <a:defRPr/>
            </a:pPr>
            <a:r>
              <a:rPr lang="en-US" sz="2400" dirty="0"/>
              <a:t>Keep the key words of the scripture in mind (especially the </a:t>
            </a:r>
            <a:r>
              <a:rPr lang="en-US" sz="2400" u="sng" dirty="0"/>
              <a:t>underlined</a:t>
            </a:r>
            <a:r>
              <a:rPr lang="en-US" sz="2400" dirty="0"/>
              <a:t> words).</a:t>
            </a:r>
          </a:p>
          <a:p>
            <a:pPr marL="742950" indent="-514350">
              <a:buFont typeface="+mj-lt"/>
              <a:buAutoNum type="arabicPeriod"/>
              <a:defRPr/>
            </a:pPr>
            <a:r>
              <a:rPr lang="en-US" sz="2400" dirty="0"/>
              <a:t>Link the key words to an idea or image in the cartoon mnemonic.</a:t>
            </a:r>
          </a:p>
          <a:p>
            <a:pPr marL="742950" indent="-514350">
              <a:buFont typeface="+mj-lt"/>
              <a:buAutoNum type="arabicPeriod"/>
              <a:defRPr/>
            </a:pPr>
            <a:r>
              <a:rPr lang="en-US" sz="2400" dirty="0"/>
              <a:t>Link the idea to the reference embedded in the cartoon mnemonic.</a:t>
            </a:r>
          </a:p>
          <a:p>
            <a:pPr marL="742950" indent="-514350">
              <a:buFont typeface="+mj-lt"/>
              <a:buAutoNum type="arabicPeriod"/>
              <a:defRPr/>
            </a:pPr>
            <a:r>
              <a:rPr lang="en-US" sz="2400" dirty="0"/>
              <a:t>Practice with a friend, with them saying the key words, and you giving the reference.</a:t>
            </a:r>
          </a:p>
          <a:p>
            <a:pPr marL="742950" indent="-514350">
              <a:buFont typeface="+mj-lt"/>
              <a:buAutoNum type="arabicPeriod"/>
              <a:defRPr/>
            </a:pPr>
            <a:r>
              <a:rPr lang="en-US" sz="2400" dirty="0"/>
              <a:t>Give hints from the mnemonic.  </a:t>
            </a:r>
          </a:p>
          <a:p>
            <a:endParaRPr lang="en-US" sz="2400" dirty="0"/>
          </a:p>
        </p:txBody>
      </p:sp>
      <p:pic>
        <p:nvPicPr>
          <p:cNvPr id="5" name="Picture 4">
            <a:extLst>
              <a:ext uri="{FF2B5EF4-FFF2-40B4-BE49-F238E27FC236}">
                <a16:creationId xmlns:a16="http://schemas.microsoft.com/office/drawing/2014/main" id="{70B838AC-7822-4F35-A0CB-52CC045CC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5412" y="2170216"/>
            <a:ext cx="4040512" cy="2272788"/>
          </a:xfrm>
          <a:prstGeom prst="rect">
            <a:avLst/>
          </a:prstGeom>
          <a:ln>
            <a:solidFill>
              <a:schemeClr val="tx1"/>
            </a:solidFill>
          </a:ln>
        </p:spPr>
      </p:pic>
    </p:spTree>
    <p:extLst>
      <p:ext uri="{BB962C8B-B14F-4D97-AF65-F5344CB8AC3E}">
        <p14:creationId xmlns:p14="http://schemas.microsoft.com/office/powerpoint/2010/main" val="300256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18:10-11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Remember the worth of souls is great in the sight of God;</a:t>
            </a:r>
          </a:p>
          <a:p>
            <a:pPr marL="0" indent="0">
              <a:buNone/>
            </a:pPr>
            <a:r>
              <a:rPr lang="en-US" sz="4000" dirty="0">
                <a:latin typeface="Times New Roman" panose="02020603050405020304" pitchFamily="18" charset="0"/>
                <a:cs typeface="Times New Roman" panose="02020603050405020304" pitchFamily="18" charset="0"/>
              </a:rPr>
              <a:t> 11 For, behold, the Lord your Redeemer suffered death in the flesh; wherefore he suffered the pain of all men, that all men might repent and come unto him.</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86400" y="234753"/>
            <a:ext cx="542108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Atonement of Jesus Christ</a:t>
            </a:r>
          </a:p>
        </p:txBody>
      </p:sp>
      <p:cxnSp>
        <p:nvCxnSpPr>
          <p:cNvPr id="5" name="Straight Connector 4">
            <a:extLst>
              <a:ext uri="{FF2B5EF4-FFF2-40B4-BE49-F238E27FC236}">
                <a16:creationId xmlns:a16="http://schemas.microsoft.com/office/drawing/2014/main" id="{A19E7F9D-E819-40FF-AAC5-25BEF4AAE5DE}"/>
              </a:ext>
            </a:extLst>
          </p:cNvPr>
          <p:cNvCxnSpPr>
            <a:cxnSpLocks/>
          </p:cNvCxnSpPr>
          <p:nvPr/>
        </p:nvCxnSpPr>
        <p:spPr bwMode="auto">
          <a:xfrm>
            <a:off x="4524498" y="1749393"/>
            <a:ext cx="526077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531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78187" y="123826"/>
            <a:ext cx="503721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Worth Of Souls</a:t>
            </a:r>
            <a:r>
              <a:rPr lang="en-US" b="1" i="1" dirty="0">
                <a:solidFill>
                  <a:srgbClr val="000000"/>
                </a:solidFill>
              </a:rPr>
              <a:t> Is Great</a:t>
            </a:r>
          </a:p>
        </p:txBody>
      </p:sp>
      <p:pic>
        <p:nvPicPr>
          <p:cNvPr id="11267" name="Picture 50" descr="http://cache2.asset-cache.net/gc/skd182125sdc-portrait-of-businessman-smiling-gettyimages.jpg?v=1&amp;c=IWSAsset&amp;k=2&amp;d=QkQeqS8P20NGXBF2KqLK%2Bz%2F8e8Zo1s7UfTrayomx5Bk%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5884" y="2597769"/>
            <a:ext cx="4260231" cy="42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4260F162-1BF2-4103-8618-EB38714C9B80}"/>
              </a:ext>
            </a:extLst>
          </p:cNvPr>
          <p:cNvSpPr/>
          <p:nvPr/>
        </p:nvSpPr>
        <p:spPr bwMode="auto">
          <a:xfrm>
            <a:off x="1375987" y="1175917"/>
            <a:ext cx="9440026"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An </a:t>
            </a:r>
            <a:r>
              <a:rPr lang="en-US" sz="3200" b="1" u="sng" dirty="0">
                <a:solidFill>
                  <a:srgbClr val="000000"/>
                </a:solidFill>
              </a:rPr>
              <a:t>18</a:t>
            </a:r>
            <a:r>
              <a:rPr lang="en-US" sz="2800" dirty="0">
                <a:solidFill>
                  <a:srgbClr val="000000"/>
                </a:solidFill>
              </a:rPr>
              <a:t>-year-old young man can see the </a:t>
            </a:r>
            <a:r>
              <a:rPr lang="en-US" sz="2800" b="1" dirty="0">
                <a:solidFill>
                  <a:srgbClr val="000000"/>
                </a:solidFill>
              </a:rPr>
              <a:t>Worth of Souls </a:t>
            </a:r>
            <a:r>
              <a:rPr lang="en-US" sz="2800" dirty="0">
                <a:solidFill>
                  <a:srgbClr val="000000"/>
                </a:solidFill>
              </a:rPr>
              <a:t>to God as a full-time missionary. That is </a:t>
            </a:r>
            <a:r>
              <a:rPr lang="en-US" sz="3200" b="1" u="sng" dirty="0">
                <a:solidFill>
                  <a:srgbClr val="000000"/>
                </a:solidFill>
              </a:rPr>
              <a:t>10</a:t>
            </a:r>
            <a:r>
              <a:rPr lang="en-US" sz="2800" dirty="0">
                <a:solidFill>
                  <a:srgbClr val="000000"/>
                </a:solidFill>
              </a:rPr>
              <a:t> times (even </a:t>
            </a:r>
            <a:r>
              <a:rPr lang="en-US" sz="3200" b="1" u="sng" dirty="0">
                <a:solidFill>
                  <a:srgbClr val="000000"/>
                </a:solidFill>
              </a:rPr>
              <a:t>11</a:t>
            </a:r>
            <a:r>
              <a:rPr lang="en-US" sz="2800" dirty="0">
                <a:solidFill>
                  <a:srgbClr val="000000"/>
                </a:solidFill>
              </a:rPr>
              <a:t> times) better than anything else he can do at that age.</a:t>
            </a:r>
          </a:p>
        </p:txBody>
      </p:sp>
    </p:spTree>
    <p:extLst>
      <p:ext uri="{BB962C8B-B14F-4D97-AF65-F5344CB8AC3E}">
        <p14:creationId xmlns:p14="http://schemas.microsoft.com/office/powerpoint/2010/main" val="1898802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56" y="1664294"/>
            <a:ext cx="11685224" cy="4114800"/>
          </a:xfrm>
        </p:spPr>
        <p:txBody>
          <a:bodyPr/>
          <a:lstStyle/>
          <a:p>
            <a:r>
              <a:rPr lang="en-US" sz="2600" dirty="0"/>
              <a:t>You have a friend who has been feeling discouraged lately. When you ask if something is wrong, she is reluctant to tell you, but she eventually admits that she has begun to doubt that God loves her. “Why does God seem to be so mindful of others but does not seem to care about me?”</a:t>
            </a:r>
          </a:p>
          <a:p>
            <a:r>
              <a:rPr lang="en-US" sz="2600" dirty="0"/>
              <a:t>In what ways might you encourage your friend to act in faith to resolve her concern?</a:t>
            </a:r>
          </a:p>
          <a:p>
            <a:r>
              <a:rPr lang="en-US" sz="2600" dirty="0"/>
              <a:t>How could you help your friend examine her concern with an eternal perspective?</a:t>
            </a:r>
          </a:p>
          <a:p>
            <a:r>
              <a:rPr lang="en-US" sz="2600" dirty="0"/>
              <a:t>How could you use Doctrine and Covenants 18:10–11 to help your friend?</a:t>
            </a:r>
          </a:p>
          <a:p>
            <a:r>
              <a:rPr lang="en-US" sz="2600" dirty="0"/>
              <a:t>What other scriptures or statements by prophets and apostles could you encourage your friend to read in order to seek further understanding of her worth to God? (Take a few minutes now to find some scriptures or statements that you might use.) </a:t>
            </a:r>
          </a:p>
        </p:txBody>
      </p:sp>
      <p:grpSp>
        <p:nvGrpSpPr>
          <p:cNvPr id="5" name="Group 4">
            <a:extLst>
              <a:ext uri="{FF2B5EF4-FFF2-40B4-BE49-F238E27FC236}">
                <a16:creationId xmlns:a16="http://schemas.microsoft.com/office/drawing/2014/main" id="{ADB2A3D3-24EF-467F-A0F3-572AB0559BF1}"/>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85BB87FC-9E9F-43FE-BED4-0FE9CD74FA07}"/>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DB8D25D9-BFE6-41AB-AFCD-A4BC8A4632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F2E49AA9-5BCF-4B24-A3B6-AD09CA53C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669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18:15-16</a:t>
            </a:r>
          </a:p>
        </p:txBody>
      </p:sp>
      <p:sp>
        <p:nvSpPr>
          <p:cNvPr id="8" name="Content Placeholder 7"/>
          <p:cNvSpPr>
            <a:spLocks noGrp="1"/>
          </p:cNvSpPr>
          <p:nvPr>
            <p:ph idx="1"/>
          </p:nvPr>
        </p:nvSpPr>
        <p:spPr>
          <a:xfrm>
            <a:off x="1317172" y="1132114"/>
            <a:ext cx="9590315" cy="5334000"/>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 15 And if it so be that you should labor all your days in crying repentance unto this people, and bring, save it be one soul unto me, how great shall be your joy with him in the kingdom of my Father!</a:t>
            </a:r>
          </a:p>
          <a:p>
            <a:pPr marL="0" indent="0">
              <a:buNone/>
            </a:pPr>
            <a:r>
              <a:rPr lang="en-US" sz="4000" dirty="0">
                <a:latin typeface="Times New Roman" panose="02020603050405020304" pitchFamily="18" charset="0"/>
                <a:cs typeface="Times New Roman" panose="02020603050405020304" pitchFamily="18" charset="0"/>
              </a:rPr>
              <a:t> 16 And now, if your joy will be great with one soul that you have brought unto me into the kingdom of my Father, how great will be your joy if you should bring many souls unto me!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Commandments</a:t>
            </a:r>
          </a:p>
        </p:txBody>
      </p:sp>
      <p:cxnSp>
        <p:nvCxnSpPr>
          <p:cNvPr id="5" name="Straight Connector 4">
            <a:extLst>
              <a:ext uri="{FF2B5EF4-FFF2-40B4-BE49-F238E27FC236}">
                <a16:creationId xmlns:a16="http://schemas.microsoft.com/office/drawing/2014/main" id="{1DC6465C-4C7E-4FCE-86D1-AE7C327BC10E}"/>
              </a:ext>
            </a:extLst>
          </p:cNvPr>
          <p:cNvCxnSpPr>
            <a:cxnSpLocks/>
          </p:cNvCxnSpPr>
          <p:nvPr/>
        </p:nvCxnSpPr>
        <p:spPr bwMode="auto">
          <a:xfrm>
            <a:off x="3883231" y="3417876"/>
            <a:ext cx="661455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960B9B3-031D-4A0F-A83C-DA0562735FBE}"/>
              </a:ext>
            </a:extLst>
          </p:cNvPr>
          <p:cNvCxnSpPr>
            <a:cxnSpLocks/>
          </p:cNvCxnSpPr>
          <p:nvPr/>
        </p:nvCxnSpPr>
        <p:spPr bwMode="auto">
          <a:xfrm>
            <a:off x="1317172" y="3970078"/>
            <a:ext cx="142602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2FF4FF6-5CF1-4387-9F35-BAD47B3865B0}"/>
              </a:ext>
            </a:extLst>
          </p:cNvPr>
          <p:cNvCxnSpPr>
            <a:cxnSpLocks/>
          </p:cNvCxnSpPr>
          <p:nvPr/>
        </p:nvCxnSpPr>
        <p:spPr bwMode="auto">
          <a:xfrm>
            <a:off x="4488873" y="2830047"/>
            <a:ext cx="326571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584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2" descr="http://media.ldscdn.org/images/media-library/missionary/elder-reading-book-mormon-lds-934059-galle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7564" y="3067291"/>
            <a:ext cx="2527777" cy="379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AA458294-EDDC-493D-B636-9F28B2209B24}"/>
              </a:ext>
            </a:extLst>
          </p:cNvPr>
          <p:cNvSpPr/>
          <p:nvPr/>
        </p:nvSpPr>
        <p:spPr bwMode="auto">
          <a:xfrm>
            <a:off x="881350" y="967927"/>
            <a:ext cx="10044498" cy="221337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An </a:t>
            </a:r>
            <a:r>
              <a:rPr lang="en-US" sz="3200" b="1" u="sng" dirty="0">
                <a:solidFill>
                  <a:srgbClr val="000000"/>
                </a:solidFill>
              </a:rPr>
              <a:t>18</a:t>
            </a:r>
            <a:r>
              <a:rPr lang="en-US" sz="2800" dirty="0">
                <a:solidFill>
                  <a:srgbClr val="000000"/>
                </a:solidFill>
              </a:rPr>
              <a:t> year-old young man can see the </a:t>
            </a:r>
            <a:r>
              <a:rPr lang="en-US" sz="2800" b="1" dirty="0">
                <a:solidFill>
                  <a:srgbClr val="000000"/>
                </a:solidFill>
              </a:rPr>
              <a:t>Great Joy </a:t>
            </a:r>
            <a:r>
              <a:rPr lang="en-US" sz="2800" dirty="0">
                <a:solidFill>
                  <a:srgbClr val="000000"/>
                </a:solidFill>
              </a:rPr>
              <a:t>that comes from </a:t>
            </a:r>
            <a:r>
              <a:rPr lang="en-US" sz="2800" b="1" dirty="0">
                <a:solidFill>
                  <a:srgbClr val="000000"/>
                </a:solidFill>
              </a:rPr>
              <a:t>Bringing Souls Unto Jesus </a:t>
            </a:r>
            <a:r>
              <a:rPr lang="en-US" sz="2800" dirty="0">
                <a:solidFill>
                  <a:srgbClr val="000000"/>
                </a:solidFill>
              </a:rPr>
              <a:t>as a full-time missionary. There is also </a:t>
            </a:r>
            <a:r>
              <a:rPr lang="en-US" sz="2800" b="1" dirty="0">
                <a:solidFill>
                  <a:srgbClr val="000000"/>
                </a:solidFill>
              </a:rPr>
              <a:t>Great Joy </a:t>
            </a:r>
            <a:r>
              <a:rPr lang="en-US" sz="2800" dirty="0">
                <a:solidFill>
                  <a:srgbClr val="000000"/>
                </a:solidFill>
              </a:rPr>
              <a:t>when a </a:t>
            </a:r>
            <a:r>
              <a:rPr lang="en-US" sz="3200" b="1" u="sng" dirty="0">
                <a:solidFill>
                  <a:srgbClr val="000000"/>
                </a:solidFill>
              </a:rPr>
              <a:t>15</a:t>
            </a:r>
            <a:r>
              <a:rPr lang="en-US" sz="2800" dirty="0">
                <a:solidFill>
                  <a:srgbClr val="000000"/>
                </a:solidFill>
              </a:rPr>
              <a:t> year-old can take Drivers-Ed, so that when he is </a:t>
            </a:r>
            <a:r>
              <a:rPr lang="en-US" sz="3200" b="1" u="sng" dirty="0">
                <a:solidFill>
                  <a:srgbClr val="000000"/>
                </a:solidFill>
              </a:rPr>
              <a:t>16</a:t>
            </a:r>
            <a:r>
              <a:rPr lang="en-US" sz="2800" dirty="0">
                <a:solidFill>
                  <a:srgbClr val="000000"/>
                </a:solidFill>
              </a:rPr>
              <a:t>, he can help </a:t>
            </a:r>
            <a:r>
              <a:rPr lang="en-US" sz="2800" b="1" dirty="0">
                <a:solidFill>
                  <a:srgbClr val="000000"/>
                </a:solidFill>
              </a:rPr>
              <a:t>Bring Souls </a:t>
            </a:r>
            <a:r>
              <a:rPr lang="en-US" sz="2800" dirty="0">
                <a:solidFill>
                  <a:srgbClr val="000000"/>
                </a:solidFill>
              </a:rPr>
              <a:t>to Church in his car. </a:t>
            </a:r>
          </a:p>
        </p:txBody>
      </p:sp>
      <p:sp>
        <p:nvSpPr>
          <p:cNvPr id="8" name="Rectangle 2">
            <a:extLst>
              <a:ext uri="{FF2B5EF4-FFF2-40B4-BE49-F238E27FC236}">
                <a16:creationId xmlns:a16="http://schemas.microsoft.com/office/drawing/2014/main" id="{888756FC-B2E5-42E7-A3FF-F8F6951C826B}"/>
              </a:ext>
            </a:extLst>
          </p:cNvPr>
          <p:cNvSpPr>
            <a:spLocks noChangeArrowheads="1"/>
          </p:cNvSpPr>
          <p:nvPr/>
        </p:nvSpPr>
        <p:spPr bwMode="auto">
          <a:xfrm>
            <a:off x="2774193" y="123826"/>
            <a:ext cx="664521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Joy In Bringing Souls</a:t>
            </a:r>
            <a:r>
              <a:rPr lang="en-US" b="1" i="1" dirty="0">
                <a:solidFill>
                  <a:srgbClr val="000000"/>
                </a:solidFill>
              </a:rPr>
              <a:t> To Jesus Christ</a:t>
            </a:r>
          </a:p>
        </p:txBody>
      </p:sp>
      <p:pic>
        <p:nvPicPr>
          <p:cNvPr id="8196" name="Picture 4" descr="Related image">
            <a:extLst>
              <a:ext uri="{FF2B5EF4-FFF2-40B4-BE49-F238E27FC236}">
                <a16:creationId xmlns:a16="http://schemas.microsoft.com/office/drawing/2014/main" id="{1389490C-8F93-47E0-809E-9E2B6D24D0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6000" y="3363484"/>
            <a:ext cx="4965139" cy="330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455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1520328"/>
            <a:ext cx="10741446" cy="4575672"/>
          </a:xfrm>
        </p:spPr>
        <p:txBody>
          <a:bodyPr/>
          <a:lstStyle/>
          <a:p>
            <a:r>
              <a:rPr lang="en-US" dirty="0"/>
              <a:t> </a:t>
            </a:r>
            <a:r>
              <a:rPr lang="en-US" dirty="0">
                <a:solidFill>
                  <a:srgbClr val="000000"/>
                </a:solidFill>
                <a:latin typeface="Times New Roman" panose="02020603050405020304" pitchFamily="18" charset="0"/>
              </a:rPr>
              <a:t>Think about someone you would like to share the gospel with. This could be someone who is not a member of the Church or someone you would like to help become more active in the Church.</a:t>
            </a:r>
          </a:p>
          <a:p>
            <a:r>
              <a:rPr lang="en-US" dirty="0"/>
              <a:t>Have you ever experienced joy from sharing gospel teachings with someone else? Why do you think you felt this way?</a:t>
            </a:r>
          </a:p>
          <a:p>
            <a:r>
              <a:rPr lang="en-US" dirty="0">
                <a:solidFill>
                  <a:srgbClr val="000000"/>
                </a:solidFill>
                <a:latin typeface="Times New Roman" panose="02020603050405020304" pitchFamily="18" charset="0"/>
              </a:rPr>
              <a:t>Why do you think preaching the gospel is such an important duty?</a:t>
            </a:r>
          </a:p>
          <a:p>
            <a:r>
              <a:rPr lang="en-US" dirty="0">
                <a:solidFill>
                  <a:srgbClr val="000000"/>
                </a:solidFill>
                <a:latin typeface="Times New Roman" panose="02020603050405020304" pitchFamily="18" charset="0"/>
              </a:rPr>
              <a:t>What concerns do some people have about sharing the gospel?</a:t>
            </a:r>
          </a:p>
        </p:txBody>
      </p:sp>
      <p:grpSp>
        <p:nvGrpSpPr>
          <p:cNvPr id="5" name="Group 4">
            <a:extLst>
              <a:ext uri="{FF2B5EF4-FFF2-40B4-BE49-F238E27FC236}">
                <a16:creationId xmlns:a16="http://schemas.microsoft.com/office/drawing/2014/main" id="{34784374-E945-4A0B-944B-7C1108988BBD}"/>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94A522DA-0121-4419-9602-D3C5BDA50BAD}"/>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C3BC197F-B66D-4C9B-BE05-0761E61B14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BB07D61E-42CB-4211-8C54-1FF46AD34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60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19:16-19</a:t>
            </a:r>
          </a:p>
        </p:txBody>
      </p:sp>
      <p:sp>
        <p:nvSpPr>
          <p:cNvPr id="8" name="Content Placeholder 7"/>
          <p:cNvSpPr>
            <a:spLocks noGrp="1"/>
          </p:cNvSpPr>
          <p:nvPr>
            <p:ph idx="1"/>
          </p:nvPr>
        </p:nvSpPr>
        <p:spPr>
          <a:xfrm>
            <a:off x="1317172" y="1132114"/>
            <a:ext cx="9798132" cy="53340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16 For behold, I, God, have suffered these things for all, that they might not suffer if they would repent;</a:t>
            </a:r>
          </a:p>
          <a:p>
            <a:pPr marL="0" indent="0">
              <a:buNone/>
            </a:pPr>
            <a:r>
              <a:rPr lang="en-US" dirty="0">
                <a:latin typeface="Times New Roman" panose="02020603050405020304" pitchFamily="18" charset="0"/>
                <a:cs typeface="Times New Roman" panose="02020603050405020304" pitchFamily="18" charset="0"/>
              </a:rPr>
              <a:t> 17 But if they would not repent they must suffer even as I;</a:t>
            </a:r>
          </a:p>
          <a:p>
            <a:pPr marL="0" indent="0">
              <a:buNone/>
            </a:pPr>
            <a:r>
              <a:rPr lang="en-US" dirty="0">
                <a:latin typeface="Times New Roman" panose="02020603050405020304" pitchFamily="18" charset="0"/>
                <a:cs typeface="Times New Roman" panose="02020603050405020304" pitchFamily="18" charset="0"/>
              </a:rPr>
              <a:t> 18 Which suffering caused myself, even God, the greatest of all, to tremble because of pain, and to bleed at every pore, and to suffer both body and spirit—and would that I might not drink the bitter cup, and shrink—</a:t>
            </a:r>
          </a:p>
          <a:p>
            <a:pPr marL="0" indent="0">
              <a:buNone/>
            </a:pPr>
            <a:r>
              <a:rPr lang="en-US" dirty="0">
                <a:latin typeface="Times New Roman" panose="02020603050405020304" pitchFamily="18" charset="0"/>
                <a:cs typeface="Times New Roman" panose="02020603050405020304" pitchFamily="18" charset="0"/>
              </a:rPr>
              <a:t> 19 Nevertheless, glory be to the Father, and I partook and finished my preparations unto the children of men.</a:t>
            </a:r>
            <a:endParaRPr lang="en-US"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63518" y="234753"/>
            <a:ext cx="5343969"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Atonement of Jesus Christ</a:t>
            </a:r>
          </a:p>
        </p:txBody>
      </p:sp>
      <p:cxnSp>
        <p:nvCxnSpPr>
          <p:cNvPr id="5" name="Straight Connector 4">
            <a:extLst>
              <a:ext uri="{FF2B5EF4-FFF2-40B4-BE49-F238E27FC236}">
                <a16:creationId xmlns:a16="http://schemas.microsoft.com/office/drawing/2014/main" id="{10CE5D7F-E171-4DBE-A285-D7F28B5B8994}"/>
              </a:ext>
            </a:extLst>
          </p:cNvPr>
          <p:cNvCxnSpPr>
            <a:cxnSpLocks/>
          </p:cNvCxnSpPr>
          <p:nvPr/>
        </p:nvCxnSpPr>
        <p:spPr bwMode="auto">
          <a:xfrm>
            <a:off x="6096000" y="1630639"/>
            <a:ext cx="443741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A70FE45-F4EB-479F-94F8-3AC26826064E}"/>
              </a:ext>
            </a:extLst>
          </p:cNvPr>
          <p:cNvCxnSpPr>
            <a:cxnSpLocks/>
          </p:cNvCxnSpPr>
          <p:nvPr/>
        </p:nvCxnSpPr>
        <p:spPr bwMode="auto">
          <a:xfrm>
            <a:off x="2909454" y="2129403"/>
            <a:ext cx="605641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8425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335315" y="123825"/>
            <a:ext cx="952139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Savior Suffered</a:t>
            </a:r>
            <a:r>
              <a:rPr lang="en-US" b="1" i="1" dirty="0">
                <a:solidFill>
                  <a:srgbClr val="000000"/>
                </a:solidFill>
              </a:rPr>
              <a:t> For Our Sins So We Could Repent</a:t>
            </a:r>
          </a:p>
        </p:txBody>
      </p:sp>
      <p:pic>
        <p:nvPicPr>
          <p:cNvPr id="42044" name="Picture 60" descr="gethscl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4114801"/>
            <a:ext cx="2057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46" descr="http://media.ldscdn.org/images/media-library/missionary/mormon-sister-missionary-portrait-762995-galle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326119"/>
            <a:ext cx="3581400" cy="539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25" name="AutoShape 241"/>
          <p:cNvSpPr>
            <a:spLocks noChangeArrowheads="1"/>
          </p:cNvSpPr>
          <p:nvPr/>
        </p:nvSpPr>
        <p:spPr bwMode="auto">
          <a:xfrm>
            <a:off x="4343400" y="1326119"/>
            <a:ext cx="6248400" cy="2590800"/>
          </a:xfrm>
          <a:prstGeom prst="wedgeRoundRectCallout">
            <a:avLst>
              <a:gd name="adj1" fmla="val -55745"/>
              <a:gd name="adj2" fmla="val 18245"/>
              <a:gd name="adj3" fmla="val 16667"/>
            </a:avLst>
          </a:prstGeom>
          <a:solidFill>
            <a:schemeClr val="bg1"/>
          </a:solidFill>
          <a:ln w="12700">
            <a:solidFill>
              <a:schemeClr val="tx1"/>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dirty="0">
                <a:solidFill>
                  <a:srgbClr val="000000"/>
                </a:solidFill>
              </a:rPr>
              <a:t>Christ Suffered</a:t>
            </a:r>
            <a:r>
              <a:rPr lang="en-US" sz="2800" dirty="0">
                <a:solidFill>
                  <a:srgbClr val="000000"/>
                </a:solidFill>
              </a:rPr>
              <a:t> more than anyone. Here on my mission (age </a:t>
            </a:r>
            <a:r>
              <a:rPr lang="en-US" b="1" u="sng" dirty="0">
                <a:solidFill>
                  <a:srgbClr val="000000"/>
                </a:solidFill>
              </a:rPr>
              <a:t>19</a:t>
            </a:r>
            <a:r>
              <a:rPr lang="en-US" sz="2800" dirty="0">
                <a:solidFill>
                  <a:srgbClr val="000000"/>
                </a:solidFill>
              </a:rPr>
              <a:t>), I help people repent. I see that missionary work is</a:t>
            </a:r>
            <a:r>
              <a:rPr lang="en-US" sz="2800" b="1" dirty="0">
                <a:solidFill>
                  <a:srgbClr val="000000"/>
                </a:solidFill>
              </a:rPr>
              <a:t> not suffering</a:t>
            </a:r>
            <a:r>
              <a:rPr lang="en-US" sz="2800" dirty="0">
                <a:solidFill>
                  <a:srgbClr val="000000"/>
                </a:solidFill>
              </a:rPr>
              <a:t>; the real </a:t>
            </a:r>
            <a:r>
              <a:rPr lang="en-US" sz="2800" b="1" dirty="0">
                <a:solidFill>
                  <a:srgbClr val="000000"/>
                </a:solidFill>
              </a:rPr>
              <a:t>suffering</a:t>
            </a:r>
            <a:r>
              <a:rPr lang="en-US" sz="2800" dirty="0">
                <a:solidFill>
                  <a:srgbClr val="000000"/>
                </a:solidFill>
              </a:rPr>
              <a:t> can be those dating years (</a:t>
            </a:r>
            <a:r>
              <a:rPr lang="en-US" b="1" u="sng" dirty="0">
                <a:solidFill>
                  <a:srgbClr val="000000"/>
                </a:solidFill>
              </a:rPr>
              <a:t>16-19</a:t>
            </a:r>
            <a:r>
              <a:rPr lang="en-US" sz="2800" dirty="0">
                <a:solidFill>
                  <a:srgbClr val="000000"/>
                </a:solidFill>
              </a:rPr>
              <a:t>). </a:t>
            </a:r>
          </a:p>
        </p:txBody>
      </p:sp>
      <p:pic>
        <p:nvPicPr>
          <p:cNvPr id="13318" name="Picture 7" descr="http://2.bp.blogspot.com/-6wn5bvOfvn0/UurSu6Ew01I/AAAAAAAALjg/1XBe9SiGzZ4/s1600/first_date.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1000" y="4176714"/>
            <a:ext cx="26289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55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2061DA9-6567-404B-940A-33A1C24A2B22}"/>
              </a:ext>
            </a:extLst>
          </p:cNvPr>
          <p:cNvSpPr txBox="1">
            <a:spLocks/>
          </p:cNvSpPr>
          <p:nvPr/>
        </p:nvSpPr>
        <p:spPr bwMode="auto">
          <a:xfrm>
            <a:off x="914400" y="1404211"/>
            <a:ext cx="10363200" cy="659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buNone/>
            </a:pPr>
            <a:r>
              <a:rPr lang="en-US" dirty="0"/>
              <a:t>Both these individuals attend school, enjoy their friends, and are members of The Church of Jesus Christ of Latter-day Saints. One of them understands and feels the importance of the Atonement of Jesus Christ, and the other does not. What difference would this make in their lives?</a:t>
            </a:r>
            <a:endParaRPr lang="en-US" kern="0" dirty="0"/>
          </a:p>
        </p:txBody>
      </p:sp>
      <p:grpSp>
        <p:nvGrpSpPr>
          <p:cNvPr id="7" name="Group 6">
            <a:extLst>
              <a:ext uri="{FF2B5EF4-FFF2-40B4-BE49-F238E27FC236}">
                <a16:creationId xmlns:a16="http://schemas.microsoft.com/office/drawing/2014/main" id="{DBE0F123-C2CE-4B2D-82B2-BD32D3156E1D}"/>
              </a:ext>
            </a:extLst>
          </p:cNvPr>
          <p:cNvGrpSpPr/>
          <p:nvPr/>
        </p:nvGrpSpPr>
        <p:grpSpPr>
          <a:xfrm>
            <a:off x="0" y="0"/>
            <a:ext cx="12192000" cy="1520328"/>
            <a:chOff x="0" y="0"/>
            <a:chExt cx="12192000" cy="1520328"/>
          </a:xfrm>
        </p:grpSpPr>
        <p:sp>
          <p:nvSpPr>
            <p:cNvPr id="8" name="Text Placeholder 6">
              <a:extLst>
                <a:ext uri="{FF2B5EF4-FFF2-40B4-BE49-F238E27FC236}">
                  <a16:creationId xmlns:a16="http://schemas.microsoft.com/office/drawing/2014/main" id="{748C0AAF-F905-4FDC-B9FB-8BA16CD53171}"/>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9" name="Picture 2" descr="The Daily Dilemma - Home | Facebook">
              <a:extLst>
                <a:ext uri="{FF2B5EF4-FFF2-40B4-BE49-F238E27FC236}">
                  <a16:creationId xmlns:a16="http://schemas.microsoft.com/office/drawing/2014/main" id="{B7B6FC2C-6271-4BC7-96FB-DAC8457CD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ISTEN NOW: A Dilemma Born Out Of The Daily Dilemma – 90.9 KCBI FM">
              <a:extLst>
                <a:ext uri="{FF2B5EF4-FFF2-40B4-BE49-F238E27FC236}">
                  <a16:creationId xmlns:a16="http://schemas.microsoft.com/office/drawing/2014/main" id="{B206057E-79F7-4506-ACD4-D8D755C82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stick-figure noun - Definition, pictures, pronunciation and usage notes |  Oxford Advanced Learner's Dictionary at OxfordLearnersDictionaries.com">
            <a:extLst>
              <a:ext uri="{FF2B5EF4-FFF2-40B4-BE49-F238E27FC236}">
                <a16:creationId xmlns:a16="http://schemas.microsoft.com/office/drawing/2014/main" id="{E4A5E8AE-F2E8-44DC-8DD2-9113574CFB6D}"/>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8880" b="8924"/>
          <a:stretch/>
        </p:blipFill>
        <p:spPr bwMode="auto">
          <a:xfrm>
            <a:off x="4165638" y="4175362"/>
            <a:ext cx="3860724" cy="253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02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8531A-9442-487E-BA5E-184563906C6A}"/>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Jordan believes that Jesus Christ would be willing to forgive most people who repent, but he’s not sure the Savior’s Atonement would work for him. He keeps committing the same sin over and over and doesn’t think he’ll ever be able to overcome that sin.</a:t>
            </a:r>
            <a:endParaRPr lang="en-US" kern="0" dirty="0"/>
          </a:p>
          <a:p>
            <a:r>
              <a:rPr lang="en-US" kern="0" dirty="0"/>
              <a:t>According to verse 16, what must we do in order to be spared the kind of suffering the Savior experienced? </a:t>
            </a:r>
          </a:p>
          <a:p>
            <a:endParaRPr lang="en-US" dirty="0"/>
          </a:p>
        </p:txBody>
      </p:sp>
      <p:grpSp>
        <p:nvGrpSpPr>
          <p:cNvPr id="6" name="Group 5">
            <a:extLst>
              <a:ext uri="{FF2B5EF4-FFF2-40B4-BE49-F238E27FC236}">
                <a16:creationId xmlns:a16="http://schemas.microsoft.com/office/drawing/2014/main" id="{E6A46F40-9FE0-42E9-A5DD-60EE9A7FBA4B}"/>
              </a:ext>
            </a:extLst>
          </p:cNvPr>
          <p:cNvGrpSpPr/>
          <p:nvPr/>
        </p:nvGrpSpPr>
        <p:grpSpPr>
          <a:xfrm>
            <a:off x="0" y="0"/>
            <a:ext cx="12192000" cy="1520328"/>
            <a:chOff x="0" y="0"/>
            <a:chExt cx="12192000" cy="1520328"/>
          </a:xfrm>
        </p:grpSpPr>
        <p:sp>
          <p:nvSpPr>
            <p:cNvPr id="7" name="Text Placeholder 6">
              <a:extLst>
                <a:ext uri="{FF2B5EF4-FFF2-40B4-BE49-F238E27FC236}">
                  <a16:creationId xmlns:a16="http://schemas.microsoft.com/office/drawing/2014/main" id="{D374550A-95B9-4519-B77D-82063B238E3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A35C16F4-F911-469C-8A11-35A7FA78F6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D308DB7-0517-4405-862A-6C85CF9FE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757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JS-H 1:15-20</a:t>
            </a:r>
          </a:p>
        </p:txBody>
      </p:sp>
      <p:sp>
        <p:nvSpPr>
          <p:cNvPr id="8" name="Content Placeholder 7"/>
          <p:cNvSpPr>
            <a:spLocks noGrp="1"/>
          </p:cNvSpPr>
          <p:nvPr>
            <p:ph idx="1"/>
          </p:nvPr>
        </p:nvSpPr>
        <p:spPr>
          <a:xfrm>
            <a:off x="857085" y="1132114"/>
            <a:ext cx="10477829" cy="533400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15 After I had retired to the place where I had previously designed to go, having looked around me, and finding myself alone, I kneeled down and began to offer up the desires of my heart to God. I had scarcely done so, when immediately I was seized upon by some power which entirely overcame me, and had such an astonishing influence over me as to bind my tongue so that I could not speak. Thick darkness gathered around me, and it seemed to me for a time as if I were doomed to sudden destruction.</a:t>
            </a:r>
          </a:p>
          <a:p>
            <a:pPr marL="0" indent="0">
              <a:buNone/>
            </a:pPr>
            <a:r>
              <a:rPr lang="en-US" sz="2000" dirty="0">
                <a:latin typeface="Times New Roman" panose="02020603050405020304" pitchFamily="18" charset="0"/>
                <a:cs typeface="Times New Roman" panose="02020603050405020304" pitchFamily="18" charset="0"/>
              </a:rPr>
              <a:t> 16 But, exerting all my powers to call upon God to deliver me out of the power of this enemy which had seized upon me, and at the very moment when I was ready to sink into despair and abandon myself to destruction—not to an imaginary ruin, but to the power of some actual being from the unseen world, who had such marvelous power as I had never before felt in any being—just at this moment of great alarm, I saw a pillar of light exactly over my head, above the brightness of the sun, which descended gradually until it fell upon me.</a:t>
            </a:r>
          </a:p>
          <a:p>
            <a:pPr marL="0" indent="0">
              <a:buNone/>
            </a:pPr>
            <a:r>
              <a:rPr lang="en-US" sz="2000" dirty="0">
                <a:latin typeface="Times New Roman" panose="02020603050405020304" pitchFamily="18" charset="0"/>
                <a:cs typeface="Times New Roman" panose="02020603050405020304" pitchFamily="18" charset="0"/>
              </a:rPr>
              <a:t> 17 It no sooner appeared than I found myself delivered from the enemy which held me bound. When the light rested upon me I saw two Personages, whose brightness and glory defy all description, standing above me in the air. One of them </a:t>
            </a:r>
            <a:r>
              <a:rPr lang="en-US" sz="2000" dirty="0" err="1">
                <a:latin typeface="Times New Roman" panose="02020603050405020304" pitchFamily="18" charset="0"/>
                <a:cs typeface="Times New Roman" panose="02020603050405020304" pitchFamily="18" charset="0"/>
              </a:rPr>
              <a:t>spake</a:t>
            </a:r>
            <a:r>
              <a:rPr lang="en-US" sz="2000" dirty="0">
                <a:latin typeface="Times New Roman" panose="02020603050405020304" pitchFamily="18" charset="0"/>
                <a:cs typeface="Times New Roman" panose="02020603050405020304" pitchFamily="18" charset="0"/>
              </a:rPr>
              <a:t> unto me, calling me by name and said, pointing to the other—This is My Beloved Son. Hear Him!</a:t>
            </a: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 </a:t>
            </a:r>
          </a:p>
        </p:txBody>
      </p:sp>
    </p:spTree>
    <p:extLst>
      <p:ext uri="{BB962C8B-B14F-4D97-AF65-F5344CB8AC3E}">
        <p14:creationId xmlns:p14="http://schemas.microsoft.com/office/powerpoint/2010/main" val="276366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21:4-6</a:t>
            </a:r>
          </a:p>
        </p:txBody>
      </p:sp>
      <p:sp>
        <p:nvSpPr>
          <p:cNvPr id="8" name="Content Placeholder 7"/>
          <p:cNvSpPr>
            <a:spLocks noGrp="1"/>
          </p:cNvSpPr>
          <p:nvPr>
            <p:ph idx="1"/>
          </p:nvPr>
        </p:nvSpPr>
        <p:spPr>
          <a:xfrm>
            <a:off x="1317172" y="1132113"/>
            <a:ext cx="9590315" cy="5458733"/>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4 Wherefore, meaning the church, thou shalt give heed unto all his words and commandments which he shall give unto you as he receiveth them, walking in all holiness before me;</a:t>
            </a:r>
          </a:p>
          <a:p>
            <a:pPr marL="0" indent="0">
              <a:buNone/>
            </a:pPr>
            <a:r>
              <a:rPr lang="en-US" sz="4000" dirty="0">
                <a:latin typeface="Times New Roman" panose="02020603050405020304" pitchFamily="18" charset="0"/>
                <a:cs typeface="Times New Roman" panose="02020603050405020304" pitchFamily="18" charset="0"/>
              </a:rPr>
              <a:t> 5 For his word ye shall receive, as if from mine own mouth, in all patience and faith.</a:t>
            </a:r>
          </a:p>
          <a:p>
            <a:pPr marL="0" indent="0">
              <a:buNone/>
            </a:pPr>
            <a:r>
              <a:rPr lang="en-US" sz="4000" dirty="0">
                <a:latin typeface="Times New Roman" panose="02020603050405020304" pitchFamily="18" charset="0"/>
                <a:cs typeface="Times New Roman" panose="02020603050405020304" pitchFamily="18" charset="0"/>
              </a:rPr>
              <a:t> 6 For by doing these things the gates of hell shall not prevail against you; yea, and the Lord God will disperse the powers of darkness from before you, and cause the heavens to shake for your good, and his name’s glory.</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Prophets and Revelation</a:t>
            </a:r>
          </a:p>
        </p:txBody>
      </p:sp>
      <p:cxnSp>
        <p:nvCxnSpPr>
          <p:cNvPr id="5" name="Straight Connector 4">
            <a:extLst>
              <a:ext uri="{FF2B5EF4-FFF2-40B4-BE49-F238E27FC236}">
                <a16:creationId xmlns:a16="http://schemas.microsoft.com/office/drawing/2014/main" id="{CCCB6316-E2A0-4438-A0A2-B5B90921D635}"/>
              </a:ext>
            </a:extLst>
          </p:cNvPr>
          <p:cNvCxnSpPr>
            <a:cxnSpLocks/>
          </p:cNvCxnSpPr>
          <p:nvPr/>
        </p:nvCxnSpPr>
        <p:spPr bwMode="auto">
          <a:xfrm>
            <a:off x="1425039" y="5418868"/>
            <a:ext cx="6792687"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38DC09F-1447-4F0D-BB6B-5FB30DC4DD03}"/>
              </a:ext>
            </a:extLst>
          </p:cNvPr>
          <p:cNvCxnSpPr>
            <a:cxnSpLocks/>
          </p:cNvCxnSpPr>
          <p:nvPr/>
        </p:nvCxnSpPr>
        <p:spPr bwMode="auto">
          <a:xfrm>
            <a:off x="9381506" y="4955731"/>
            <a:ext cx="81939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54007F5-53C9-4FEB-949A-71B852CE26B3}"/>
              </a:ext>
            </a:extLst>
          </p:cNvPr>
          <p:cNvCxnSpPr>
            <a:cxnSpLocks/>
          </p:cNvCxnSpPr>
          <p:nvPr/>
        </p:nvCxnSpPr>
        <p:spPr bwMode="auto">
          <a:xfrm>
            <a:off x="2660771" y="3495066"/>
            <a:ext cx="778551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247D1043-AE18-4117-9571-D396D1ACC8A3}"/>
              </a:ext>
            </a:extLst>
          </p:cNvPr>
          <p:cNvCxnSpPr>
            <a:cxnSpLocks/>
          </p:cNvCxnSpPr>
          <p:nvPr/>
        </p:nvCxnSpPr>
        <p:spPr bwMode="auto">
          <a:xfrm>
            <a:off x="1413164" y="3934452"/>
            <a:ext cx="6792687"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39720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5904" y="123826"/>
            <a:ext cx="10200229"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As We </a:t>
            </a:r>
            <a:r>
              <a:rPr lang="en-US" b="1" i="1" u="sng" dirty="0">
                <a:solidFill>
                  <a:srgbClr val="000000"/>
                </a:solidFill>
              </a:rPr>
              <a:t>Receive The Prophet’s Word</a:t>
            </a:r>
            <a:r>
              <a:rPr lang="en-US" b="1" i="1" dirty="0">
                <a:solidFill>
                  <a:srgbClr val="000000"/>
                </a:solidFill>
              </a:rPr>
              <a:t> In Patience And Faith, </a:t>
            </a:r>
          </a:p>
          <a:p>
            <a:pPr algn="ctr" eaLnBrk="0" fontAlgn="base" hangingPunct="0">
              <a:spcBef>
                <a:spcPct val="0"/>
              </a:spcBef>
              <a:spcAft>
                <a:spcPct val="0"/>
              </a:spcAft>
              <a:buSzTx/>
              <a:buNone/>
            </a:pPr>
            <a:r>
              <a:rPr lang="en-US" b="1" i="1" dirty="0">
                <a:solidFill>
                  <a:srgbClr val="000000"/>
                </a:solidFill>
              </a:rPr>
              <a:t>God Will </a:t>
            </a:r>
            <a:r>
              <a:rPr lang="en-US" b="1" i="1" u="sng" dirty="0">
                <a:solidFill>
                  <a:srgbClr val="000000"/>
                </a:solidFill>
              </a:rPr>
              <a:t>Disperse</a:t>
            </a:r>
            <a:r>
              <a:rPr lang="en-US" b="1" i="1" dirty="0">
                <a:solidFill>
                  <a:srgbClr val="000000"/>
                </a:solidFill>
              </a:rPr>
              <a:t> The Powers Of </a:t>
            </a:r>
            <a:r>
              <a:rPr lang="en-US" b="1" i="1" u="sng" dirty="0">
                <a:solidFill>
                  <a:srgbClr val="000000"/>
                </a:solidFill>
              </a:rPr>
              <a:t>Darkness</a:t>
            </a:r>
          </a:p>
        </p:txBody>
      </p:sp>
      <p:pic>
        <p:nvPicPr>
          <p:cNvPr id="1034" name="Picture 10" descr="Related image">
            <a:extLst>
              <a:ext uri="{FF2B5EF4-FFF2-40B4-BE49-F238E27FC236}">
                <a16:creationId xmlns:a16="http://schemas.microsoft.com/office/drawing/2014/main" id="{FD73F81E-0C92-41B3-B10D-671342AEB9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7771" y="3026550"/>
            <a:ext cx="2941506" cy="38452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B13E5DF-B96B-4EFA-AED4-0DDDB8ECDC80}"/>
              </a:ext>
            </a:extLst>
          </p:cNvPr>
          <p:cNvGrpSpPr/>
          <p:nvPr/>
        </p:nvGrpSpPr>
        <p:grpSpPr>
          <a:xfrm>
            <a:off x="446680" y="3170635"/>
            <a:ext cx="3941091" cy="3120530"/>
            <a:chOff x="446680" y="3170635"/>
            <a:chExt cx="3941091" cy="3120530"/>
          </a:xfrm>
        </p:grpSpPr>
        <p:pic>
          <p:nvPicPr>
            <p:cNvPr id="1030" name="Picture 6" descr="Image result for drinking gambling">
              <a:extLst>
                <a:ext uri="{FF2B5EF4-FFF2-40B4-BE49-F238E27FC236}">
                  <a16:creationId xmlns:a16="http://schemas.microsoft.com/office/drawing/2014/main" id="{F455897A-F058-4989-9CF9-A40AC178F5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680" y="3170635"/>
              <a:ext cx="3941091" cy="2463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4DAB7B-20B8-4CA1-B3B9-9E8E6C67EC0A}"/>
                </a:ext>
              </a:extLst>
            </p:cNvPr>
            <p:cNvSpPr txBox="1"/>
            <p:nvPr/>
          </p:nvSpPr>
          <p:spPr>
            <a:xfrm>
              <a:off x="1797278" y="5644834"/>
              <a:ext cx="1156771" cy="646331"/>
            </a:xfrm>
            <a:prstGeom prst="rect">
              <a:avLst/>
            </a:prstGeom>
            <a:noFill/>
          </p:spPr>
          <p:txBody>
            <a:bodyPr wrap="square" rtlCol="0">
              <a:spAutoFit/>
            </a:bodyPr>
            <a:lstStyle/>
            <a:p>
              <a:r>
                <a:rPr lang="en-US" sz="3600" dirty="0">
                  <a:latin typeface="Arial Black" panose="020B0A04020102020204" pitchFamily="34" charset="0"/>
                </a:rPr>
                <a:t>21:</a:t>
              </a:r>
            </a:p>
          </p:txBody>
        </p:sp>
      </p:grpSp>
      <p:grpSp>
        <p:nvGrpSpPr>
          <p:cNvPr id="6" name="Group 5">
            <a:extLst>
              <a:ext uri="{FF2B5EF4-FFF2-40B4-BE49-F238E27FC236}">
                <a16:creationId xmlns:a16="http://schemas.microsoft.com/office/drawing/2014/main" id="{CD9F42B0-E013-4831-B0B4-4E5E54D961AE}"/>
              </a:ext>
            </a:extLst>
          </p:cNvPr>
          <p:cNvGrpSpPr/>
          <p:nvPr/>
        </p:nvGrpSpPr>
        <p:grpSpPr>
          <a:xfrm>
            <a:off x="7318264" y="3170635"/>
            <a:ext cx="4378990" cy="3120530"/>
            <a:chOff x="7318264" y="3170635"/>
            <a:chExt cx="4378990" cy="3120530"/>
          </a:xfrm>
        </p:grpSpPr>
        <p:pic>
          <p:nvPicPr>
            <p:cNvPr id="1032" name="Picture 8" descr="Related image">
              <a:extLst>
                <a:ext uri="{FF2B5EF4-FFF2-40B4-BE49-F238E27FC236}">
                  <a16:creationId xmlns:a16="http://schemas.microsoft.com/office/drawing/2014/main" id="{FC2A11AD-D700-4119-93F7-CD45A450DC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8264" y="3170635"/>
              <a:ext cx="4378990" cy="2463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47BDBEB-CBCC-4779-AB33-FE97EBE63582}"/>
                </a:ext>
              </a:extLst>
            </p:cNvPr>
            <p:cNvSpPr txBox="1"/>
            <p:nvPr/>
          </p:nvSpPr>
          <p:spPr>
            <a:xfrm>
              <a:off x="8625900" y="5644834"/>
              <a:ext cx="1156771" cy="646331"/>
            </a:xfrm>
            <a:prstGeom prst="rect">
              <a:avLst/>
            </a:prstGeom>
            <a:noFill/>
          </p:spPr>
          <p:txBody>
            <a:bodyPr wrap="square" rtlCol="0">
              <a:spAutoFit/>
            </a:bodyPr>
            <a:lstStyle/>
            <a:p>
              <a:r>
                <a:rPr lang="en-US" sz="3600" dirty="0">
                  <a:latin typeface="Arial Black" panose="020B0A04020102020204" pitchFamily="34" charset="0"/>
                </a:rPr>
                <a:t>4-6</a:t>
              </a:r>
            </a:p>
          </p:txBody>
        </p:sp>
      </p:grpSp>
      <p:sp>
        <p:nvSpPr>
          <p:cNvPr id="9" name="Rectangle: Rounded Corners 8">
            <a:extLst>
              <a:ext uri="{FF2B5EF4-FFF2-40B4-BE49-F238E27FC236}">
                <a16:creationId xmlns:a16="http://schemas.microsoft.com/office/drawing/2014/main" id="{CF285DAB-B42F-4B86-B209-22BEAF8EF66D}"/>
              </a:ext>
            </a:extLst>
          </p:cNvPr>
          <p:cNvSpPr/>
          <p:nvPr/>
        </p:nvSpPr>
        <p:spPr bwMode="auto">
          <a:xfrm>
            <a:off x="2055455" y="1502093"/>
            <a:ext cx="8081089"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b="1" dirty="0">
                <a:solidFill>
                  <a:srgbClr val="000000"/>
                </a:solidFill>
              </a:rPr>
              <a:t>Receiving the Prophet’s Word </a:t>
            </a:r>
            <a:r>
              <a:rPr lang="en-US" sz="2800" dirty="0">
                <a:solidFill>
                  <a:srgbClr val="000000"/>
                </a:solidFill>
              </a:rPr>
              <a:t>about not drinking, or playing Black Jack (</a:t>
            </a:r>
            <a:r>
              <a:rPr lang="en-US" sz="3200" b="1" u="sng" dirty="0">
                <a:solidFill>
                  <a:srgbClr val="000000"/>
                </a:solidFill>
              </a:rPr>
              <a:t>21</a:t>
            </a:r>
            <a:r>
              <a:rPr lang="en-US" sz="2800" dirty="0">
                <a:solidFill>
                  <a:srgbClr val="000000"/>
                </a:solidFill>
              </a:rPr>
              <a:t>) </a:t>
            </a:r>
            <a:r>
              <a:rPr lang="en-US" sz="2800" b="1" dirty="0">
                <a:solidFill>
                  <a:srgbClr val="000000"/>
                </a:solidFill>
              </a:rPr>
              <a:t>in Patience and Faith</a:t>
            </a:r>
            <a:r>
              <a:rPr lang="en-US" sz="2800" dirty="0">
                <a:solidFill>
                  <a:srgbClr val="000000"/>
                </a:solidFill>
              </a:rPr>
              <a:t> will help make your life </a:t>
            </a:r>
            <a:r>
              <a:rPr lang="en-US" sz="3200" b="1" u="sng" dirty="0">
                <a:solidFill>
                  <a:srgbClr val="000000"/>
                </a:solidFill>
              </a:rPr>
              <a:t>4-6</a:t>
            </a:r>
            <a:r>
              <a:rPr lang="en-US" sz="2800" dirty="0">
                <a:solidFill>
                  <a:srgbClr val="000000"/>
                </a:solidFill>
              </a:rPr>
              <a:t> times brighter </a:t>
            </a:r>
          </a:p>
        </p:txBody>
      </p:sp>
    </p:spTree>
    <p:extLst>
      <p:ext uri="{BB962C8B-B14F-4D97-AF65-F5344CB8AC3E}">
        <p14:creationId xmlns:p14="http://schemas.microsoft.com/office/powerpoint/2010/main" val="2114747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64294"/>
            <a:ext cx="10363200" cy="4736506"/>
          </a:xfrm>
        </p:spPr>
        <p:txBody>
          <a:bodyPr/>
          <a:lstStyle/>
          <a:p>
            <a:pPr marL="0" indent="0">
              <a:buNone/>
            </a:pPr>
            <a:r>
              <a:rPr lang="en-US" sz="2800" dirty="0"/>
              <a:t>One of your friends from church comes to you one day because of some things she read on the internet. In an online discussion, people were talking about changes they want to see in The Church of Jesus Christ of Latter-day Saints. The people seemed to be frustrated with the Apostles and prophets because their views oppose those of many in the world and do not seem to change. This discussion seemed to include members of the Church and others who wanted to voice their opinions in order to pressure the leaders of the Church to make changes. She sounds confused and upset and asks, “Why don’t prophets listen to the people more?”</a:t>
            </a:r>
          </a:p>
        </p:txBody>
      </p:sp>
      <p:grpSp>
        <p:nvGrpSpPr>
          <p:cNvPr id="5" name="Group 4">
            <a:extLst>
              <a:ext uri="{FF2B5EF4-FFF2-40B4-BE49-F238E27FC236}">
                <a16:creationId xmlns:a16="http://schemas.microsoft.com/office/drawing/2014/main" id="{4CA9CD4C-8C84-4997-A839-24340BE57273}"/>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812F34D3-1C43-4E56-B612-0484F99AB600}"/>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1B1A10FF-189B-4EFB-9694-4A81E5D84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7CD7D427-23CE-488D-875D-B9F0B2989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09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29:10-11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For the hour is nigh, and that which was spoken by mine apostles must be fulfilled; for as they spoke so shall it come to pass;</a:t>
            </a:r>
          </a:p>
          <a:p>
            <a:pPr marL="0" indent="0">
              <a:buNone/>
            </a:pPr>
            <a:r>
              <a:rPr lang="en-US" sz="4000" dirty="0">
                <a:latin typeface="Times New Roman" panose="02020603050405020304" pitchFamily="18" charset="0"/>
                <a:cs typeface="Times New Roman" panose="02020603050405020304" pitchFamily="18" charset="0"/>
              </a:rPr>
              <a:t> 11 For I will reveal myself from heaven with power and great glory, with all the hosts thereof, and dwell in righteousness with men on earth a thousand years, and the wicked shall not stand.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Godhead</a:t>
            </a:r>
          </a:p>
        </p:txBody>
      </p:sp>
      <p:cxnSp>
        <p:nvCxnSpPr>
          <p:cNvPr id="5" name="Straight Connector 4">
            <a:extLst>
              <a:ext uri="{FF2B5EF4-FFF2-40B4-BE49-F238E27FC236}">
                <a16:creationId xmlns:a16="http://schemas.microsoft.com/office/drawing/2014/main" id="{F01612E8-36DB-415E-BF43-E98DAD2DA8EA}"/>
              </a:ext>
            </a:extLst>
          </p:cNvPr>
          <p:cNvCxnSpPr>
            <a:cxnSpLocks/>
          </p:cNvCxnSpPr>
          <p:nvPr/>
        </p:nvCxnSpPr>
        <p:spPr bwMode="auto">
          <a:xfrm>
            <a:off x="2892879" y="3696946"/>
            <a:ext cx="781866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F91B206-FF71-4970-A8FB-AB39FECAF276}"/>
              </a:ext>
            </a:extLst>
          </p:cNvPr>
          <p:cNvCxnSpPr>
            <a:cxnSpLocks/>
          </p:cNvCxnSpPr>
          <p:nvPr/>
        </p:nvCxnSpPr>
        <p:spPr bwMode="auto">
          <a:xfrm>
            <a:off x="1364672" y="4361964"/>
            <a:ext cx="446611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570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023854" y="123826"/>
            <a:ext cx="814748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Christ Will Come Again</a:t>
            </a:r>
            <a:r>
              <a:rPr lang="en-US" b="1" i="1" dirty="0">
                <a:solidFill>
                  <a:srgbClr val="000000"/>
                </a:solidFill>
              </a:rPr>
              <a:t> With Power And Glory</a:t>
            </a:r>
          </a:p>
        </p:txBody>
      </p:sp>
      <p:sp>
        <p:nvSpPr>
          <p:cNvPr id="4" name="Rectangle: Rounded Corners 3">
            <a:extLst>
              <a:ext uri="{FF2B5EF4-FFF2-40B4-BE49-F238E27FC236}">
                <a16:creationId xmlns:a16="http://schemas.microsoft.com/office/drawing/2014/main" id="{F322736B-00E2-4AFC-ACCB-4267C162CBC6}"/>
              </a:ext>
            </a:extLst>
          </p:cNvPr>
          <p:cNvSpPr/>
          <p:nvPr/>
        </p:nvSpPr>
        <p:spPr bwMode="auto">
          <a:xfrm>
            <a:off x="2251572" y="1168187"/>
            <a:ext cx="7688856"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When </a:t>
            </a:r>
            <a:r>
              <a:rPr lang="en-US" sz="2800" b="1" dirty="0">
                <a:solidFill>
                  <a:srgbClr val="000000"/>
                </a:solidFill>
              </a:rPr>
              <a:t>Christ Comes Again</a:t>
            </a:r>
            <a:r>
              <a:rPr lang="en-US" sz="2800" dirty="0">
                <a:solidFill>
                  <a:srgbClr val="000000"/>
                </a:solidFill>
              </a:rPr>
              <a:t>, it might be on a Leap Year (</a:t>
            </a:r>
            <a:r>
              <a:rPr lang="en-US" sz="3200" b="1" u="sng" dirty="0">
                <a:solidFill>
                  <a:srgbClr val="000000"/>
                </a:solidFill>
              </a:rPr>
              <a:t>29</a:t>
            </a:r>
            <a:r>
              <a:rPr lang="en-US" sz="2800" dirty="0">
                <a:solidFill>
                  <a:srgbClr val="000000"/>
                </a:solidFill>
              </a:rPr>
              <a:t> days in February). To prepare for Christ’s return, we are to help gather the Lost </a:t>
            </a:r>
            <a:r>
              <a:rPr lang="en-US" sz="3200" b="1" u="sng" dirty="0">
                <a:solidFill>
                  <a:srgbClr val="000000"/>
                </a:solidFill>
              </a:rPr>
              <a:t>10-11</a:t>
            </a:r>
            <a:r>
              <a:rPr lang="en-US" sz="2800" dirty="0">
                <a:solidFill>
                  <a:srgbClr val="000000"/>
                </a:solidFill>
              </a:rPr>
              <a:t> tribes.</a:t>
            </a:r>
          </a:p>
        </p:txBody>
      </p:sp>
      <p:pic>
        <p:nvPicPr>
          <p:cNvPr id="4100" name="Picture 4" descr="Related image">
            <a:extLst>
              <a:ext uri="{FF2B5EF4-FFF2-40B4-BE49-F238E27FC236}">
                <a16:creationId xmlns:a16="http://schemas.microsoft.com/office/drawing/2014/main" id="{CCFD0FFE-E58A-4942-98BA-E25AE4A2E1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147" y="2968933"/>
            <a:ext cx="4693529" cy="35172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CEE6E07-E920-4462-9C23-3D0E7B177136}"/>
              </a:ext>
            </a:extLst>
          </p:cNvPr>
          <p:cNvGrpSpPr/>
          <p:nvPr/>
        </p:nvGrpSpPr>
        <p:grpSpPr>
          <a:xfrm>
            <a:off x="5820175" y="3179086"/>
            <a:ext cx="5505678" cy="3096942"/>
            <a:chOff x="5831192" y="3429000"/>
            <a:chExt cx="5505678" cy="3096942"/>
          </a:xfrm>
        </p:grpSpPr>
        <p:pic>
          <p:nvPicPr>
            <p:cNvPr id="4098" name="Picture 2" descr="Related image">
              <a:extLst>
                <a:ext uri="{FF2B5EF4-FFF2-40B4-BE49-F238E27FC236}">
                  <a16:creationId xmlns:a16="http://schemas.microsoft.com/office/drawing/2014/main" id="{027A07E9-B388-403D-B916-AAADC074C3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1192" y="3429000"/>
              <a:ext cx="5505678" cy="3096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84067B-81E6-4620-8485-3AA62109709B}"/>
                </a:ext>
              </a:extLst>
            </p:cNvPr>
            <p:cNvSpPr txBox="1"/>
            <p:nvPr/>
          </p:nvSpPr>
          <p:spPr>
            <a:xfrm rot="1086409">
              <a:off x="8922744" y="4887414"/>
              <a:ext cx="1938968" cy="1107996"/>
            </a:xfrm>
            <a:prstGeom prst="rect">
              <a:avLst/>
            </a:prstGeom>
            <a:noFill/>
          </p:spPr>
          <p:txBody>
            <a:bodyPr wrap="square" rtlCol="0">
              <a:spAutoFit/>
            </a:bodyPr>
            <a:lstStyle/>
            <a:p>
              <a:r>
                <a:rPr lang="en-US" sz="6600" b="1" dirty="0">
                  <a:solidFill>
                    <a:schemeClr val="bg1"/>
                  </a:solidFill>
                  <a:latin typeface="Arial Narrow" panose="020B0606020202030204" pitchFamily="34" charset="0"/>
                  <a:cs typeface="Aharoni" panose="02010803020104030203" pitchFamily="2" charset="-79"/>
                </a:rPr>
                <a:t>-11</a:t>
              </a:r>
            </a:p>
          </p:txBody>
        </p:sp>
      </p:grpSp>
    </p:spTree>
    <p:extLst>
      <p:ext uri="{BB962C8B-B14F-4D97-AF65-F5344CB8AC3E}">
        <p14:creationId xmlns:p14="http://schemas.microsoft.com/office/powerpoint/2010/main" val="1741967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48177"/>
            <a:ext cx="10363200" cy="4547823"/>
          </a:xfrm>
        </p:spPr>
        <p:txBody>
          <a:bodyPr/>
          <a:lstStyle/>
          <a:p>
            <a:pPr marL="0" indent="0">
              <a:buNone/>
            </a:pPr>
            <a:r>
              <a:rPr lang="en-US" dirty="0"/>
              <a:t>April is a friend and fellow ward member. One day while you are hanging out with April, you hear about a disaster that recently happened. As you talk about the disaster, April brings up the Second Coming. The more April talks, the more you can tell she sounds really worried. </a:t>
            </a:r>
          </a:p>
          <a:p>
            <a:r>
              <a:rPr lang="en-US" dirty="0"/>
              <a:t>How might you use Doctrine and Covenants 29:10–11 to help someone who is concerned about the Second Coming?</a:t>
            </a:r>
          </a:p>
          <a:p>
            <a:r>
              <a:rPr lang="en-US" dirty="0"/>
              <a:t>How does verse 10 help?</a:t>
            </a:r>
          </a:p>
        </p:txBody>
      </p:sp>
      <p:grpSp>
        <p:nvGrpSpPr>
          <p:cNvPr id="5" name="Group 4">
            <a:extLst>
              <a:ext uri="{FF2B5EF4-FFF2-40B4-BE49-F238E27FC236}">
                <a16:creationId xmlns:a16="http://schemas.microsoft.com/office/drawing/2014/main" id="{87A28257-091C-4743-8C7A-493452D4D49E}"/>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ED9EEEA9-93D0-482B-A78D-D7B9603CA149}"/>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513BC279-34AD-4773-B2DD-1E3EAEBC4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63ACB67F-258A-4C15-9EC9-91B5BBD2E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1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42:11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11 Again I say unto you, that it shall not be given to any one to go forth to preach my gospel, or to build up my church, except he be ordained by some one who has authority, and it is known to the church that he has authority and has been regularly ordained by the heads of the church.</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51654" y="234753"/>
            <a:ext cx="5255834"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Priesthood &amp; Priesthood Keys</a:t>
            </a:r>
          </a:p>
        </p:txBody>
      </p:sp>
      <p:cxnSp>
        <p:nvCxnSpPr>
          <p:cNvPr id="5" name="Straight Connector 4">
            <a:extLst>
              <a:ext uri="{FF2B5EF4-FFF2-40B4-BE49-F238E27FC236}">
                <a16:creationId xmlns:a16="http://schemas.microsoft.com/office/drawing/2014/main" id="{CBB8FC25-3A9C-408E-928B-A91CE7CA3128}"/>
              </a:ext>
            </a:extLst>
          </p:cNvPr>
          <p:cNvCxnSpPr>
            <a:cxnSpLocks/>
          </p:cNvCxnSpPr>
          <p:nvPr/>
        </p:nvCxnSpPr>
        <p:spPr bwMode="auto">
          <a:xfrm>
            <a:off x="3954483" y="3554442"/>
            <a:ext cx="629392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7397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oy with speech impediment">
            <a:extLst>
              <a:ext uri="{FF2B5EF4-FFF2-40B4-BE49-F238E27FC236}">
                <a16:creationId xmlns:a16="http://schemas.microsoft.com/office/drawing/2014/main" id="{1655B923-D0FB-4D24-B339-CCBF83758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005" y="3071508"/>
            <a:ext cx="7883990" cy="3786492"/>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ChangeArrowheads="1"/>
          </p:cNvSpPr>
          <p:nvPr/>
        </p:nvSpPr>
        <p:spPr bwMode="auto">
          <a:xfrm>
            <a:off x="961901" y="123826"/>
            <a:ext cx="10248405"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Lord’s Representatives Must 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Called By</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One Who Has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Authority</a:t>
            </a:r>
          </a:p>
        </p:txBody>
      </p:sp>
      <p:sp>
        <p:nvSpPr>
          <p:cNvPr id="7" name="Rectangle: Rounded Corners 6">
            <a:extLst>
              <a:ext uri="{FF2B5EF4-FFF2-40B4-BE49-F238E27FC236}">
                <a16:creationId xmlns:a16="http://schemas.microsoft.com/office/drawing/2014/main" id="{4B32BAF1-C7DA-4ABD-B256-8D7ABED0C285}"/>
              </a:ext>
            </a:extLst>
          </p:cNvPr>
          <p:cNvSpPr/>
          <p:nvPr/>
        </p:nvSpPr>
        <p:spPr bwMode="auto">
          <a:xfrm>
            <a:off x="2098146" y="1531494"/>
            <a:ext cx="7995707"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Those who teach need to be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Called</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and have priesthood </a:t>
            </a:r>
            <a:r>
              <a:rPr kumimoji="0" lang="en-US" sz="2800" b="1" i="0" u="none" strike="noStrike" kern="1200" cap="none" spc="0" normalizeH="0" baseline="0" noProof="0" dirty="0" err="1">
                <a:ln>
                  <a:noFill/>
                </a:ln>
                <a:solidFill>
                  <a:srgbClr val="000000"/>
                </a:solidFill>
                <a:effectLst/>
                <a:uLnTx/>
                <a:uFillTx/>
                <a:latin typeface="Times New Roman"/>
                <a:ea typeface="+mn-ea"/>
                <a:cs typeface="+mn-cs"/>
              </a:rPr>
              <a:t>Aufority</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 Too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42</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 young man can now receive the priesthood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Authority</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11</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years old. </a:t>
            </a:r>
          </a:p>
        </p:txBody>
      </p:sp>
    </p:spTree>
    <p:extLst>
      <p:ext uri="{BB962C8B-B14F-4D97-AF65-F5344CB8AC3E}">
        <p14:creationId xmlns:p14="http://schemas.microsoft.com/office/powerpoint/2010/main" val="288896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64294"/>
            <a:ext cx="10443990" cy="4431706"/>
          </a:xfrm>
        </p:spPr>
        <p:txBody>
          <a:bodyPr/>
          <a:lstStyle/>
          <a:p>
            <a:r>
              <a:rPr lang="en-US" dirty="0"/>
              <a:t>In what situations might it be helpful to know that revelation for you will only come from someone who has authority to give that? </a:t>
            </a:r>
          </a:p>
          <a:p>
            <a:r>
              <a:rPr lang="en-US" dirty="0"/>
              <a:t>Why is it helpful to know that Church callings come from revelation? </a:t>
            </a:r>
          </a:p>
          <a:p>
            <a:r>
              <a:rPr lang="en-US" dirty="0"/>
              <a:t>Name the people in a ward or branch who hold priesthood keys.</a:t>
            </a:r>
          </a:p>
          <a:p>
            <a:r>
              <a:rPr lang="en-US" dirty="0"/>
              <a:t> (Bishop or Branch president, Elders quorum president, Teachers quorum president, and Deacons quorum president). </a:t>
            </a:r>
          </a:p>
        </p:txBody>
      </p:sp>
      <p:grpSp>
        <p:nvGrpSpPr>
          <p:cNvPr id="5" name="Group 4">
            <a:extLst>
              <a:ext uri="{FF2B5EF4-FFF2-40B4-BE49-F238E27FC236}">
                <a16:creationId xmlns:a16="http://schemas.microsoft.com/office/drawing/2014/main" id="{FA20AF0D-E9A9-489A-804A-F82FE5B1DE00}"/>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ED3E5474-50E5-4910-944E-57ACD17166F6}"/>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B7DD6654-12A1-412F-B889-A458AB6E6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ISTEN NOW: A Dilemma Born Out Of The Daily Dilemma – 90.9 KCBI FM">
              <a:extLst>
                <a:ext uri="{FF2B5EF4-FFF2-40B4-BE49-F238E27FC236}">
                  <a16:creationId xmlns:a16="http://schemas.microsoft.com/office/drawing/2014/main" id="{A5F66E4F-AC11-4434-A1B0-B28A9C783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22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49:15-17</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15 And again, verily I say unto you, that whoso forbiddeth to marry is not ordained of God, for marriage is ordained of God unto man.</a:t>
            </a:r>
          </a:p>
          <a:p>
            <a:pPr marL="0" indent="0">
              <a:buNone/>
            </a:pPr>
            <a:r>
              <a:rPr lang="en-US" sz="4000" dirty="0">
                <a:latin typeface="Times New Roman" panose="02020603050405020304" pitchFamily="18" charset="0"/>
                <a:cs typeface="Times New Roman" panose="02020603050405020304" pitchFamily="18" charset="0"/>
              </a:rPr>
              <a:t> 16 Wherefore, it is lawful that he should have one wife, and they twain shall be one flesh, and all this that the earth might answer the end of its creation;</a:t>
            </a:r>
          </a:p>
          <a:p>
            <a:pPr marL="0" indent="0">
              <a:buNone/>
            </a:pPr>
            <a:r>
              <a:rPr lang="en-US" sz="4000" dirty="0">
                <a:latin typeface="Times New Roman" panose="02020603050405020304" pitchFamily="18" charset="0"/>
                <a:cs typeface="Times New Roman" panose="02020603050405020304" pitchFamily="18" charset="0"/>
              </a:rPr>
              <a:t> 17 And that it might be filled with the measure of man, according to his creation before the world was made.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Marriage and Family</a:t>
            </a:r>
          </a:p>
        </p:txBody>
      </p:sp>
      <p:cxnSp>
        <p:nvCxnSpPr>
          <p:cNvPr id="5" name="Straight Connector 4">
            <a:extLst>
              <a:ext uri="{FF2B5EF4-FFF2-40B4-BE49-F238E27FC236}">
                <a16:creationId xmlns:a16="http://schemas.microsoft.com/office/drawing/2014/main" id="{E0B8DF06-CE33-4557-BDA8-7E81F4E3AE78}"/>
              </a:ext>
            </a:extLst>
          </p:cNvPr>
          <p:cNvCxnSpPr>
            <a:cxnSpLocks/>
          </p:cNvCxnSpPr>
          <p:nvPr/>
        </p:nvCxnSpPr>
        <p:spPr bwMode="auto">
          <a:xfrm>
            <a:off x="1317172" y="2497539"/>
            <a:ext cx="540426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736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JS-H 1:15-20</a:t>
            </a:r>
          </a:p>
        </p:txBody>
      </p:sp>
      <p:sp>
        <p:nvSpPr>
          <p:cNvPr id="8" name="Content Placeholder 7"/>
          <p:cNvSpPr>
            <a:spLocks noGrp="1"/>
          </p:cNvSpPr>
          <p:nvPr>
            <p:ph idx="1"/>
          </p:nvPr>
        </p:nvSpPr>
        <p:spPr>
          <a:xfrm>
            <a:off x="857085" y="1132113"/>
            <a:ext cx="10477829" cy="5632243"/>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18 My object in going to inquire of the Lord was to know which of all the sects was right, that I might know which to join. No sooner, therefore, did I get possession of myself, so as to be able to speak, than I asked the Personages who stood above me in the light, which of all the sects was right (for at this time it had never entered into my heart that all were wrong)—and which I should join.</a:t>
            </a:r>
          </a:p>
          <a:p>
            <a:pPr marL="0" indent="0">
              <a:buNone/>
            </a:pPr>
            <a:r>
              <a:rPr lang="en-US" sz="2000" dirty="0">
                <a:latin typeface="Times New Roman" panose="02020603050405020304" pitchFamily="18" charset="0"/>
                <a:cs typeface="Times New Roman" panose="02020603050405020304" pitchFamily="18" charset="0"/>
              </a:rPr>
              <a:t> 19 I was answered that I must join none of them, for they were all wrong; and the Personage who addressed me said that all their creeds were an abomination in his sight; that those professors were all corrupt; that: “they draw near to me with their lips, but their hearts are far from me, they teach for doctrines the commandments of men, having a form of godliness, but they deny the power thereof.”</a:t>
            </a:r>
          </a:p>
          <a:p>
            <a:pPr marL="0" indent="0">
              <a:buNone/>
            </a:pPr>
            <a:r>
              <a:rPr lang="en-US" sz="2000" dirty="0">
                <a:latin typeface="Times New Roman" panose="02020603050405020304" pitchFamily="18" charset="0"/>
                <a:cs typeface="Times New Roman" panose="02020603050405020304" pitchFamily="18" charset="0"/>
              </a:rPr>
              <a:t> 20 He again forbade me to join with any of them; and many other things did he say unto me, which I cannot write at this time. When I came to myself again, I found myself lying on my back, looking up into heaven. When the light had departed, I had no strength; but soon recovering in some degree, I went home. And as I leaned up to the fireplace, mother inquired what the matter was. I replied, “Never mind, all is well—I am well enough off.” I then said to my mother, “I have learned for myself that Presbyterianism is not true.” It seems as though the adversary was aware, at a very early period of my life, that I was destined to prove a disturber and an annoyer of his kingdom; else why should the powers of darkness combine against me? Why the opposition and persecution that arose against me, almost in my infancy?</a:t>
            </a:r>
            <a:endParaRPr lang="en-US" sz="2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 </a:t>
            </a:r>
          </a:p>
        </p:txBody>
      </p:sp>
    </p:spTree>
    <p:extLst>
      <p:ext uri="{BB962C8B-B14F-4D97-AF65-F5344CB8AC3E}">
        <p14:creationId xmlns:p14="http://schemas.microsoft.com/office/powerpoint/2010/main" val="897304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21472" y="123826"/>
            <a:ext cx="1075384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Marriage</a:t>
            </a:r>
            <a:r>
              <a:rPr lang="en-US" b="1" i="1" dirty="0">
                <a:solidFill>
                  <a:srgbClr val="000000"/>
                </a:solidFill>
              </a:rPr>
              <a:t> Between A Man And A Woman Is Ordained Of God</a:t>
            </a:r>
          </a:p>
        </p:txBody>
      </p:sp>
      <p:pic>
        <p:nvPicPr>
          <p:cNvPr id="4104" name="Picture 8" descr="Image result for gold rush">
            <a:extLst>
              <a:ext uri="{FF2B5EF4-FFF2-40B4-BE49-F238E27FC236}">
                <a16:creationId xmlns:a16="http://schemas.microsoft.com/office/drawing/2014/main" id="{55006E47-638A-477E-A057-00D7F75504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1045" y="3321224"/>
            <a:ext cx="3536775" cy="35367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lated image">
            <a:extLst>
              <a:ext uri="{FF2B5EF4-FFF2-40B4-BE49-F238E27FC236}">
                <a16:creationId xmlns:a16="http://schemas.microsoft.com/office/drawing/2014/main" id="{BD919A5B-84AC-4777-8873-9EED2BC708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19557" y="3350039"/>
            <a:ext cx="2575748" cy="257574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EA6EFDF3-9F24-4953-A7E3-BCEDA92FC258}"/>
              </a:ext>
            </a:extLst>
          </p:cNvPr>
          <p:cNvSpPr/>
          <p:nvPr/>
        </p:nvSpPr>
        <p:spPr bwMode="auto">
          <a:xfrm>
            <a:off x="4797628" y="1042740"/>
            <a:ext cx="7144741" cy="2145268"/>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Mormon Pioneers were some of the first ‘</a:t>
            </a:r>
            <a:r>
              <a:rPr lang="en-US" sz="3200" b="1" u="sng" dirty="0">
                <a:solidFill>
                  <a:srgbClr val="000000"/>
                </a:solidFill>
              </a:rPr>
              <a:t>49</a:t>
            </a:r>
            <a:r>
              <a:rPr lang="en-US" sz="2800" dirty="0">
                <a:solidFill>
                  <a:srgbClr val="000000"/>
                </a:solidFill>
              </a:rPr>
              <a:t>ers that found Gold in California. As young as </a:t>
            </a:r>
            <a:r>
              <a:rPr lang="en-US" sz="3200" b="1" u="sng" dirty="0">
                <a:solidFill>
                  <a:srgbClr val="000000"/>
                </a:solidFill>
              </a:rPr>
              <a:t>15-17</a:t>
            </a:r>
            <a:r>
              <a:rPr lang="en-US" sz="2800" dirty="0">
                <a:solidFill>
                  <a:srgbClr val="000000"/>
                </a:solidFill>
              </a:rPr>
              <a:t> years old, some made their gold into wedding rings and </a:t>
            </a:r>
            <a:r>
              <a:rPr lang="en-US" sz="2800" b="1" dirty="0">
                <a:solidFill>
                  <a:srgbClr val="000000"/>
                </a:solidFill>
              </a:rPr>
              <a:t>Married</a:t>
            </a:r>
            <a:r>
              <a:rPr lang="en-US" sz="2800" dirty="0">
                <a:solidFill>
                  <a:srgbClr val="000000"/>
                </a:solidFill>
              </a:rPr>
              <a:t> their sweethearts. </a:t>
            </a:r>
          </a:p>
        </p:txBody>
      </p:sp>
      <p:pic>
        <p:nvPicPr>
          <p:cNvPr id="4110" name="Picture 14" descr="Related image">
            <a:extLst>
              <a:ext uri="{FF2B5EF4-FFF2-40B4-BE49-F238E27FC236}">
                <a16:creationId xmlns:a16="http://schemas.microsoft.com/office/drawing/2014/main" id="{07DEEA0B-8247-47CE-BA80-7A7249ED9D2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21471" y="1042740"/>
            <a:ext cx="4004907" cy="580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79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843" y="1497871"/>
            <a:ext cx="5545157" cy="4114800"/>
          </a:xfrm>
        </p:spPr>
        <p:txBody>
          <a:bodyPr/>
          <a:lstStyle/>
          <a:p>
            <a:pPr marL="0" indent="0">
              <a:buNone/>
            </a:pPr>
            <a:r>
              <a:rPr lang="en-US" dirty="0"/>
              <a:t>Some worldly thoughts on marriage </a:t>
            </a:r>
          </a:p>
          <a:p>
            <a:r>
              <a:rPr lang="en-US" dirty="0"/>
              <a:t>Marriage is not necessary.</a:t>
            </a:r>
          </a:p>
          <a:p>
            <a:r>
              <a:rPr lang="en-US" dirty="0"/>
              <a:t>Marriage was created by people.</a:t>
            </a:r>
          </a:p>
          <a:p>
            <a:r>
              <a:rPr lang="en-US" dirty="0"/>
              <a:t>Having children is a burden.</a:t>
            </a:r>
          </a:p>
          <a:p>
            <a:r>
              <a:rPr lang="en-US" dirty="0"/>
              <a:t>Marriage does not need to be between a man and a woman. </a:t>
            </a:r>
          </a:p>
          <a:p>
            <a:r>
              <a:rPr lang="en-US" dirty="0"/>
              <a:t>Marriage is for personal satisfaction or convenience.</a:t>
            </a:r>
          </a:p>
          <a:p>
            <a:r>
              <a:rPr lang="en-US" dirty="0"/>
              <a:t>If you get tired of your spouse, you should get divorced.</a:t>
            </a:r>
          </a:p>
        </p:txBody>
      </p:sp>
      <p:sp>
        <p:nvSpPr>
          <p:cNvPr id="4" name="Content Placeholder 3">
            <a:extLst>
              <a:ext uri="{FF2B5EF4-FFF2-40B4-BE49-F238E27FC236}">
                <a16:creationId xmlns:a16="http://schemas.microsoft.com/office/drawing/2014/main" id="{01E24EB8-E41A-4EB7-AF8F-480A914AE949}"/>
              </a:ext>
            </a:extLst>
          </p:cNvPr>
          <p:cNvSpPr>
            <a:spLocks noGrp="1"/>
          </p:cNvSpPr>
          <p:nvPr>
            <p:ph sz="half" idx="2"/>
          </p:nvPr>
        </p:nvSpPr>
        <p:spPr>
          <a:xfrm>
            <a:off x="6753339" y="1497871"/>
            <a:ext cx="4887817" cy="4114800"/>
          </a:xfrm>
        </p:spPr>
        <p:txBody>
          <a:bodyPr/>
          <a:lstStyle/>
          <a:p>
            <a:endParaRPr lang="en-US" dirty="0"/>
          </a:p>
          <a:p>
            <a:endParaRPr lang="en-US" dirty="0"/>
          </a:p>
          <a:p>
            <a:pPr marL="0" indent="0">
              <a:buNone/>
            </a:pPr>
            <a:r>
              <a:rPr lang="en-US" sz="3600" b="1" dirty="0"/>
              <a:t>How does D&amp;C 49:15-17 give a different point of view to those ideas?</a:t>
            </a:r>
          </a:p>
        </p:txBody>
      </p:sp>
      <p:grpSp>
        <p:nvGrpSpPr>
          <p:cNvPr id="6" name="Group 5">
            <a:extLst>
              <a:ext uri="{FF2B5EF4-FFF2-40B4-BE49-F238E27FC236}">
                <a16:creationId xmlns:a16="http://schemas.microsoft.com/office/drawing/2014/main" id="{7FC277D7-A5D6-4ABA-9C20-0DDDDCA0DD94}"/>
              </a:ext>
            </a:extLst>
          </p:cNvPr>
          <p:cNvGrpSpPr/>
          <p:nvPr/>
        </p:nvGrpSpPr>
        <p:grpSpPr>
          <a:xfrm>
            <a:off x="0" y="0"/>
            <a:ext cx="12192000" cy="1520328"/>
            <a:chOff x="0" y="0"/>
            <a:chExt cx="12192000" cy="1520328"/>
          </a:xfrm>
        </p:grpSpPr>
        <p:sp>
          <p:nvSpPr>
            <p:cNvPr id="7" name="Text Placeholder 6">
              <a:extLst>
                <a:ext uri="{FF2B5EF4-FFF2-40B4-BE49-F238E27FC236}">
                  <a16:creationId xmlns:a16="http://schemas.microsoft.com/office/drawing/2014/main" id="{D77B0285-313B-4613-A28C-CCAFB679E036}"/>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232A09F8-517E-4127-AD08-F3B3C934F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ISTEN NOW: A Dilemma Born Out Of The Daily Dilemma – 90.9 KCBI FM">
              <a:extLst>
                <a:ext uri="{FF2B5EF4-FFF2-40B4-BE49-F238E27FC236}">
                  <a16:creationId xmlns:a16="http://schemas.microsoft.com/office/drawing/2014/main" id="{292ED7AB-C3E5-4399-B930-1B8631345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6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859316" y="1837979"/>
            <a:ext cx="7306117" cy="4114800"/>
          </a:xfrm>
        </p:spPr>
        <p:txBody>
          <a:bodyPr/>
          <a:lstStyle/>
          <a:p>
            <a:pPr marL="514350" indent="-514350">
              <a:buFont typeface="+mj-lt"/>
              <a:buAutoNum type="arabicPeriod"/>
            </a:pPr>
            <a:r>
              <a:rPr lang="en-US" sz="2800" dirty="0"/>
              <a:t>____ Keys of the Aaronic Priesthood.</a:t>
            </a:r>
            <a:endParaRPr lang="en-US" dirty="0"/>
          </a:p>
          <a:p>
            <a:pPr marL="514350" indent="-514350">
              <a:buFont typeface="+mj-lt"/>
              <a:buAutoNum type="arabicPeriod"/>
            </a:pPr>
            <a:r>
              <a:rPr lang="en-US" dirty="0"/>
              <a:t>____ Look unto Christ in every thought.</a:t>
            </a:r>
          </a:p>
          <a:p>
            <a:pPr marL="514350" indent="-514350">
              <a:buFont typeface="+mj-lt"/>
              <a:buAutoNum type="arabicPeriod"/>
            </a:pPr>
            <a:r>
              <a:rPr lang="en-US" dirty="0"/>
              <a:t>____ The Holy Ghost speaks to our minds and hearts. </a:t>
            </a:r>
          </a:p>
          <a:p>
            <a:pPr marL="514350" indent="-514350">
              <a:buFont typeface="+mj-lt"/>
              <a:buAutoNum type="arabicPeriod"/>
            </a:pPr>
            <a:r>
              <a:rPr lang="en-US" dirty="0"/>
              <a:t>____ In the First Vision, God called Joseph Smith to be a prophet. </a:t>
            </a:r>
          </a:p>
          <a:p>
            <a:pPr marL="514350" indent="-514350">
              <a:buFont typeface="+mj-lt"/>
              <a:buAutoNum type="arabicPeriod"/>
            </a:pPr>
            <a:r>
              <a:rPr lang="en-US" dirty="0"/>
              <a:t>____ The only true and living church. </a:t>
            </a:r>
          </a:p>
          <a:p>
            <a:pPr marL="514350" indent="-514350">
              <a:buFont typeface="+mj-lt"/>
              <a:buAutoNum type="arabicPeriod"/>
            </a:pPr>
            <a:r>
              <a:rPr lang="en-US" sz="2800" dirty="0"/>
              <a:t>____ The voice of the Lord and His servants is the same.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Content Placeholder 4"/>
          <p:cNvSpPr>
            <a:spLocks noGrp="1"/>
          </p:cNvSpPr>
          <p:nvPr>
            <p:ph sz="half" idx="2"/>
          </p:nvPr>
        </p:nvSpPr>
        <p:spPr>
          <a:xfrm>
            <a:off x="8659257" y="1837979"/>
            <a:ext cx="2908103" cy="4114800"/>
          </a:xfrm>
        </p:spPr>
        <p:txBody>
          <a:bodyPr/>
          <a:lstStyle/>
          <a:p>
            <a:pPr marL="514350" indent="-514350">
              <a:buFont typeface="+mj-lt"/>
              <a:buAutoNum type="alphaUcPeriod"/>
            </a:pPr>
            <a:r>
              <a:rPr lang="it-IT" dirty="0"/>
              <a:t>JS-H 1:15-20</a:t>
            </a:r>
          </a:p>
          <a:p>
            <a:pPr marL="514350" indent="-514350">
              <a:buFont typeface="+mj-lt"/>
              <a:buAutoNum type="alphaUcPeriod"/>
            </a:pPr>
            <a:r>
              <a:rPr lang="it-IT" dirty="0"/>
              <a:t>D&amp;C 1:30</a:t>
            </a:r>
          </a:p>
          <a:p>
            <a:pPr marL="514350" indent="-514350">
              <a:buFont typeface="+mj-lt"/>
              <a:buAutoNum type="alphaUcPeriod"/>
            </a:pPr>
            <a:r>
              <a:rPr lang="en-US" sz="2800" dirty="0"/>
              <a:t>D&amp;C 1:37-38</a:t>
            </a:r>
            <a:endParaRPr lang="it-IT" dirty="0"/>
          </a:p>
          <a:p>
            <a:pPr marL="514350" indent="-514350">
              <a:buFont typeface="+mj-lt"/>
              <a:buAutoNum type="alphaUcPeriod"/>
            </a:pPr>
            <a:r>
              <a:rPr lang="en-US" dirty="0"/>
              <a:t>D&amp;C 6:36</a:t>
            </a:r>
          </a:p>
          <a:p>
            <a:pPr marL="514350" indent="-514350">
              <a:buFont typeface="+mj-lt"/>
              <a:buAutoNum type="alphaUcPeriod"/>
            </a:pPr>
            <a:r>
              <a:rPr lang="en-US" dirty="0"/>
              <a:t>D&amp;C 8:2-3</a:t>
            </a:r>
          </a:p>
          <a:p>
            <a:pPr marL="514350" indent="-514350">
              <a:buFont typeface="+mj-lt"/>
              <a:buAutoNum type="alphaUcPeriod"/>
            </a:pPr>
            <a:r>
              <a:rPr lang="en-US" sz="2800" dirty="0"/>
              <a:t>D&amp;C 13:1</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012388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462708" y="1661707"/>
            <a:ext cx="7535537" cy="4114800"/>
          </a:xfrm>
        </p:spPr>
        <p:txBody>
          <a:bodyPr/>
          <a:lstStyle/>
          <a:p>
            <a:pPr marL="514350" indent="-514350">
              <a:buFont typeface="+mj-lt"/>
              <a:buAutoNum type="arabicPeriod"/>
            </a:pPr>
            <a:r>
              <a:rPr lang="en-US" sz="2400" dirty="0"/>
              <a:t>____ The Savior suffered for our sins so we could repent. </a:t>
            </a:r>
          </a:p>
          <a:p>
            <a:pPr marL="514350" indent="-514350">
              <a:buFont typeface="+mj-lt"/>
              <a:buAutoNum type="arabicPeriod"/>
            </a:pPr>
            <a:r>
              <a:rPr lang="en-US" sz="2400" dirty="0"/>
              <a:t>____ The worth of souls is great.</a:t>
            </a:r>
          </a:p>
          <a:p>
            <a:pPr marL="514350" indent="-514350">
              <a:buFont typeface="+mj-lt"/>
              <a:buAutoNum type="arabicPeriod"/>
            </a:pPr>
            <a:r>
              <a:rPr lang="en-US" sz="2400" dirty="0"/>
              <a:t>____ Christ will come again with power and glory.</a:t>
            </a:r>
          </a:p>
          <a:p>
            <a:pPr marL="514350" indent="-514350">
              <a:buFont typeface="+mj-lt"/>
              <a:buAutoNum type="arabicPeriod"/>
            </a:pPr>
            <a:r>
              <a:rPr lang="en-US" sz="2400" dirty="0"/>
              <a:t>____  As we receive the prophet’s word in patience and faith, God will dispense the powers of darkness. </a:t>
            </a:r>
          </a:p>
          <a:p>
            <a:pPr marL="514350" indent="-514350">
              <a:buFont typeface="+mj-lt"/>
              <a:buAutoNum type="arabicPeriod"/>
            </a:pPr>
            <a:r>
              <a:rPr lang="en-US" sz="2400" dirty="0"/>
              <a:t>____ The Lord’s representatives must be called by one who has authority. </a:t>
            </a:r>
          </a:p>
          <a:p>
            <a:pPr marL="514350" indent="-514350">
              <a:buFont typeface="+mj-lt"/>
              <a:buAutoNum type="arabicPeriod"/>
            </a:pPr>
            <a:r>
              <a:rPr lang="en-US" sz="2400" dirty="0"/>
              <a:t>____ Marriage between a man and a woman is ordained of God. </a:t>
            </a:r>
          </a:p>
          <a:p>
            <a:pPr marL="514350" indent="-514350">
              <a:buFont typeface="+mj-lt"/>
              <a:buAutoNum type="arabicPeriod"/>
            </a:pPr>
            <a:r>
              <a:rPr lang="en-US" sz="2400" dirty="0"/>
              <a:t>____ Joy in bringing souls to Jesus Christ.</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5" name="Content Placeholder 4"/>
          <p:cNvSpPr>
            <a:spLocks noGrp="1"/>
          </p:cNvSpPr>
          <p:nvPr>
            <p:ph sz="half" idx="2"/>
          </p:nvPr>
        </p:nvSpPr>
        <p:spPr>
          <a:xfrm>
            <a:off x="8460953" y="1661707"/>
            <a:ext cx="3106407" cy="4114800"/>
          </a:xfrm>
        </p:spPr>
        <p:txBody>
          <a:bodyPr/>
          <a:lstStyle/>
          <a:p>
            <a:pPr marL="514350" indent="-514350">
              <a:buFont typeface="+mj-lt"/>
              <a:buAutoNum type="alphaUcPeriod"/>
            </a:pPr>
            <a:r>
              <a:rPr lang="it-IT" sz="2400" dirty="0"/>
              <a:t>D&amp;C 18:10-11</a:t>
            </a:r>
          </a:p>
          <a:p>
            <a:pPr marL="514350" indent="-514350">
              <a:buFont typeface="+mj-lt"/>
              <a:buAutoNum type="alphaUcPeriod"/>
            </a:pPr>
            <a:r>
              <a:rPr lang="it-IT" sz="2400" dirty="0"/>
              <a:t>D&amp;C 18:15-16</a:t>
            </a:r>
          </a:p>
          <a:p>
            <a:pPr marL="514350" indent="-514350">
              <a:buFont typeface="+mj-lt"/>
              <a:buAutoNum type="alphaUcPeriod"/>
            </a:pPr>
            <a:r>
              <a:rPr lang="it-IT" sz="2400" dirty="0"/>
              <a:t>D&amp;C 19:16-19</a:t>
            </a:r>
          </a:p>
          <a:p>
            <a:pPr marL="514350" indent="-514350">
              <a:buFont typeface="+mj-lt"/>
              <a:buAutoNum type="alphaUcPeriod"/>
            </a:pPr>
            <a:r>
              <a:rPr lang="en-US" sz="2400" dirty="0"/>
              <a:t>D&amp;C 21:4-6</a:t>
            </a:r>
            <a:endParaRPr lang="it-IT" sz="2400" dirty="0"/>
          </a:p>
          <a:p>
            <a:pPr marL="514350" indent="-514350">
              <a:buFont typeface="+mj-lt"/>
              <a:buAutoNum type="alphaUcPeriod"/>
            </a:pPr>
            <a:r>
              <a:rPr lang="en-US" sz="2400" dirty="0"/>
              <a:t>D&amp;C 29:10-11</a:t>
            </a:r>
          </a:p>
          <a:p>
            <a:pPr marL="514350" indent="-514350">
              <a:buFont typeface="+mj-lt"/>
              <a:buAutoNum type="alphaUcPeriod"/>
            </a:pPr>
            <a:r>
              <a:rPr lang="en-US" sz="2400" dirty="0"/>
              <a:t>D&amp;C 42:11</a:t>
            </a:r>
          </a:p>
          <a:p>
            <a:pPr marL="514350" indent="-514350">
              <a:buFont typeface="+mj-lt"/>
              <a:buAutoNum type="alphaUcPeriod"/>
            </a:pPr>
            <a:r>
              <a:rPr lang="it-IT" sz="2400" dirty="0"/>
              <a:t>D&amp;C 49:15-17</a:t>
            </a:r>
          </a:p>
          <a:p>
            <a:pPr marL="514350" indent="-514350">
              <a:buFont typeface="+mj-lt"/>
              <a:buAutoNum type="alphaUcPeriod"/>
            </a:pPr>
            <a:endParaRPr lang="en-US" sz="2400" dirty="0"/>
          </a:p>
          <a:p>
            <a:pPr marL="514350" indent="-514350">
              <a:buFont typeface="+mj-lt"/>
              <a:buAutoNum type="alphaUcPeriod"/>
            </a:pPr>
            <a:endParaRPr lang="it-IT" dirty="0"/>
          </a:p>
          <a:p>
            <a:pPr marL="514350" indent="-514350">
              <a:buFont typeface="+mj-lt"/>
              <a:buAutoNum type="alphaUcPeriod"/>
            </a:pPr>
            <a:endParaRPr lang="en-US" dirty="0"/>
          </a:p>
          <a:p>
            <a:endParaRPr lang="en-US" dirty="0"/>
          </a:p>
        </p:txBody>
      </p:sp>
    </p:spTree>
    <p:extLst>
      <p:ext uri="{BB962C8B-B14F-4D97-AF65-F5344CB8AC3E}">
        <p14:creationId xmlns:p14="http://schemas.microsoft.com/office/powerpoint/2010/main" val="91634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96503" y="123826"/>
            <a:ext cx="1080218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In The </a:t>
            </a:r>
            <a:r>
              <a:rPr lang="en-US" b="1" i="1" u="sng" dirty="0">
                <a:solidFill>
                  <a:srgbClr val="000000"/>
                </a:solidFill>
              </a:rPr>
              <a:t>First Vision</a:t>
            </a:r>
            <a:r>
              <a:rPr lang="en-US" b="1" i="1" dirty="0">
                <a:solidFill>
                  <a:srgbClr val="000000"/>
                </a:solidFill>
              </a:rPr>
              <a:t>, God Called </a:t>
            </a:r>
            <a:r>
              <a:rPr lang="en-US" b="1" i="1" u="sng" dirty="0">
                <a:solidFill>
                  <a:srgbClr val="000000"/>
                </a:solidFill>
              </a:rPr>
              <a:t>Joseph Smith</a:t>
            </a:r>
            <a:r>
              <a:rPr lang="en-US" b="1" i="1" dirty="0">
                <a:solidFill>
                  <a:srgbClr val="000000"/>
                </a:solidFill>
              </a:rPr>
              <a:t> To Be A Prophet</a:t>
            </a:r>
          </a:p>
        </p:txBody>
      </p:sp>
      <p:pic>
        <p:nvPicPr>
          <p:cNvPr id="52230" name="Picture 6"/>
          <p:cNvPicPr>
            <a:picLocks noChangeAspect="1" noChangeArrowheads="1"/>
          </p:cNvPicPr>
          <p:nvPr/>
        </p:nvPicPr>
        <p:blipFill>
          <a:blip r:embed="rId3" cstate="email">
            <a:lum contrast="24000"/>
            <a:extLst>
              <a:ext uri="{28A0092B-C50C-407E-A947-70E740481C1C}">
                <a14:useLocalDpi xmlns:a14="http://schemas.microsoft.com/office/drawing/2010/main"/>
              </a:ext>
            </a:extLst>
          </a:blip>
          <a:srcRect/>
          <a:stretch>
            <a:fillRect/>
          </a:stretch>
        </p:blipFill>
        <p:spPr bwMode="auto">
          <a:xfrm>
            <a:off x="5183440" y="1274494"/>
            <a:ext cx="5353149" cy="5459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709DB83-3553-4B65-A990-B85564B95472}"/>
              </a:ext>
            </a:extLst>
          </p:cNvPr>
          <p:cNvSpPr/>
          <p:nvPr/>
        </p:nvSpPr>
        <p:spPr bwMode="auto">
          <a:xfrm>
            <a:off x="841040" y="1501751"/>
            <a:ext cx="5254960" cy="1872853"/>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3200" dirty="0">
                <a:solidFill>
                  <a:srgbClr val="000000"/>
                </a:solidFill>
              </a:rPr>
              <a:t>In </a:t>
            </a:r>
            <a:r>
              <a:rPr lang="en-US" sz="3200" b="1" u="sng" dirty="0">
                <a:solidFill>
                  <a:srgbClr val="000000"/>
                </a:solidFill>
              </a:rPr>
              <a:t>Joseph Smith</a:t>
            </a:r>
            <a:r>
              <a:rPr lang="en-US" sz="3200" dirty="0">
                <a:solidFill>
                  <a:srgbClr val="000000"/>
                </a:solidFill>
              </a:rPr>
              <a:t>’s </a:t>
            </a:r>
            <a:r>
              <a:rPr lang="en-US" sz="3200" b="1" u="sng" dirty="0">
                <a:solidFill>
                  <a:srgbClr val="000000"/>
                </a:solidFill>
              </a:rPr>
              <a:t>History</a:t>
            </a:r>
            <a:r>
              <a:rPr lang="en-US" sz="3200" dirty="0">
                <a:solidFill>
                  <a:srgbClr val="000000"/>
                </a:solidFill>
              </a:rPr>
              <a:t> the </a:t>
            </a:r>
            <a:r>
              <a:rPr lang="en-US" sz="3600" b="1" u="sng" dirty="0">
                <a:solidFill>
                  <a:srgbClr val="000000"/>
                </a:solidFill>
              </a:rPr>
              <a:t>1</a:t>
            </a:r>
            <a:r>
              <a:rPr lang="en-US" sz="3200" dirty="0">
                <a:solidFill>
                  <a:srgbClr val="000000"/>
                </a:solidFill>
              </a:rPr>
              <a:t>st Vision may have lasted about </a:t>
            </a:r>
            <a:r>
              <a:rPr lang="en-US" sz="3600" b="1" u="sng" dirty="0">
                <a:solidFill>
                  <a:srgbClr val="000000"/>
                </a:solidFill>
              </a:rPr>
              <a:t>15-20</a:t>
            </a:r>
            <a:r>
              <a:rPr lang="en-US" sz="3200" dirty="0">
                <a:solidFill>
                  <a:srgbClr val="000000"/>
                </a:solidFill>
              </a:rPr>
              <a:t> minutes.</a:t>
            </a:r>
          </a:p>
        </p:txBody>
      </p:sp>
    </p:spTree>
    <p:extLst>
      <p:ext uri="{BB962C8B-B14F-4D97-AF65-F5344CB8AC3E}">
        <p14:creationId xmlns:p14="http://schemas.microsoft.com/office/powerpoint/2010/main" val="250721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708"/>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80307"/>
            <a:ext cx="6583680" cy="4824549"/>
          </a:xfrm>
        </p:spPr>
        <p:txBody>
          <a:bodyPr/>
          <a:lstStyle/>
          <a:p>
            <a:pPr marL="0" indent="0">
              <a:buNone/>
            </a:pPr>
            <a:r>
              <a:rPr lang="en-US" sz="2800" dirty="0"/>
              <a:t>Try to write one sentence that answers all the following five questions. Share with your partner. </a:t>
            </a:r>
          </a:p>
          <a:p>
            <a:r>
              <a:rPr lang="en-US" sz="2800" dirty="0"/>
              <a:t>Who appeared?</a:t>
            </a:r>
          </a:p>
          <a:p>
            <a:r>
              <a:rPr lang="en-US" sz="2800" dirty="0"/>
              <a:t>To whom did they appear?</a:t>
            </a:r>
          </a:p>
          <a:p>
            <a:r>
              <a:rPr lang="en-US" sz="2800" dirty="0"/>
              <a:t>Why did they appear?</a:t>
            </a:r>
          </a:p>
          <a:p>
            <a:r>
              <a:rPr lang="en-US" sz="2800" dirty="0"/>
              <a:t>What did they do after they appeared?</a:t>
            </a:r>
          </a:p>
          <a:p>
            <a:r>
              <a:rPr lang="en-US" sz="2800" dirty="0"/>
              <a:t>Where in the scriptures is this account found?</a:t>
            </a:r>
          </a:p>
        </p:txBody>
      </p:sp>
      <p:pic>
        <p:nvPicPr>
          <p:cNvPr id="5122" name="Picture 2" descr="Image result for first vision">
            <a:extLst>
              <a:ext uri="{FF2B5EF4-FFF2-40B4-BE49-F238E27FC236}">
                <a16:creationId xmlns:a16="http://schemas.microsoft.com/office/drawing/2014/main" id="{EEDDF545-EA8C-488D-B73F-518DB74401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0557" y="1380308"/>
            <a:ext cx="3970827" cy="519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D91D9-0777-4FA4-9271-AC2F8CFF146F}"/>
              </a:ext>
            </a:extLst>
          </p:cNvPr>
          <p:cNvSpPr>
            <a:spLocks noGrp="1"/>
          </p:cNvSpPr>
          <p:nvPr>
            <p:ph idx="1"/>
          </p:nvPr>
        </p:nvSpPr>
        <p:spPr>
          <a:xfrm>
            <a:off x="914400" y="1520328"/>
            <a:ext cx="10363200" cy="4575672"/>
          </a:xfrm>
        </p:spPr>
        <p:txBody>
          <a:bodyPr/>
          <a:lstStyle/>
          <a:p>
            <a:pPr marL="0" indent="0">
              <a:buNone/>
            </a:pPr>
            <a:r>
              <a:rPr lang="en-US" sz="2800" b="0" i="0" dirty="0">
                <a:solidFill>
                  <a:srgbClr val="000000"/>
                </a:solidFill>
                <a:effectLst/>
                <a:latin typeface="Times New Roman" panose="02020603050405020304" pitchFamily="18" charset="0"/>
              </a:rPr>
              <a:t>Your friend Brandon is a member of the Church who seems to have become disinterested with anything Church related. After noticing this for a few weeks, you bring it up in a private conversation with him. Brandon shares with you that he recently learned that Joseph Smith used four different firsthand accounts to describe his First Vision. He is concerned because he feels like some of the details in these accounts differ from one another. He now wonders if the First Vision happened at all. He asks, “How can I believe in Joseph Smith and the Restoration if there are different accounts of the First Vision?”</a:t>
            </a:r>
            <a:endParaRPr lang="en-US" sz="2800" dirty="0"/>
          </a:p>
        </p:txBody>
      </p:sp>
      <p:grpSp>
        <p:nvGrpSpPr>
          <p:cNvPr id="4" name="Group 3">
            <a:extLst>
              <a:ext uri="{FF2B5EF4-FFF2-40B4-BE49-F238E27FC236}">
                <a16:creationId xmlns:a16="http://schemas.microsoft.com/office/drawing/2014/main" id="{33B4B185-81EB-4E76-B597-4F7964B650B9}"/>
              </a:ext>
            </a:extLst>
          </p:cNvPr>
          <p:cNvGrpSpPr/>
          <p:nvPr/>
        </p:nvGrpSpPr>
        <p:grpSpPr>
          <a:xfrm>
            <a:off x="0" y="0"/>
            <a:ext cx="12192000" cy="1520328"/>
            <a:chOff x="0" y="0"/>
            <a:chExt cx="12192000" cy="1520328"/>
          </a:xfrm>
        </p:grpSpPr>
        <p:sp>
          <p:nvSpPr>
            <p:cNvPr id="5" name="Text Placeholder 6">
              <a:extLst>
                <a:ext uri="{FF2B5EF4-FFF2-40B4-BE49-F238E27FC236}">
                  <a16:creationId xmlns:a16="http://schemas.microsoft.com/office/drawing/2014/main" id="{27BBCB00-877C-4A62-9E3B-4BBE48DFF07F}"/>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CC27137B-DECE-467C-975A-D5598936B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FE03DA1E-8CE1-4DED-892C-2423484C1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182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1:30</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30 And also those to whom these commandments were given, might have power to lay the foundation of this church, and to bring it forth out of obscurity and out of darkness, the only true and living church upon the face of the whole earth, with which I, the Lord, am well pleased, speaking unto the church collectively and not individually—</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a:t>
            </a:r>
          </a:p>
        </p:txBody>
      </p:sp>
      <p:cxnSp>
        <p:nvCxnSpPr>
          <p:cNvPr id="3" name="Straight Connector 2">
            <a:extLst>
              <a:ext uri="{FF2B5EF4-FFF2-40B4-BE49-F238E27FC236}">
                <a16:creationId xmlns:a16="http://schemas.microsoft.com/office/drawing/2014/main" id="{4B994695-F6B6-4867-AAC7-2FAAD67F6114}"/>
              </a:ext>
            </a:extLst>
          </p:cNvPr>
          <p:cNvCxnSpPr>
            <a:cxnSpLocks/>
          </p:cNvCxnSpPr>
          <p:nvPr/>
        </p:nvCxnSpPr>
        <p:spPr bwMode="auto">
          <a:xfrm>
            <a:off x="3973657" y="4195710"/>
            <a:ext cx="635787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316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mp;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amp;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mp;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mp;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mp;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mp;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ok_mo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ook_mo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ok_m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ok_m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ok_m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ok_m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ok_m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ok_m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ok_m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41453</TotalTime>
  <Words>5412</Words>
  <Application>Microsoft Office PowerPoint</Application>
  <PresentationFormat>Widescreen</PresentationFormat>
  <Paragraphs>309</Paragraphs>
  <Slides>53</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Arial Black</vt:lpstr>
      <vt:lpstr>Arial Narrow</vt:lpstr>
      <vt:lpstr>Berlin Sans FB</vt:lpstr>
      <vt:lpstr>Calibri</vt:lpstr>
      <vt:lpstr>Times New Roman</vt:lpstr>
      <vt:lpstr>4_Default Design</vt:lpstr>
      <vt:lpstr>D&amp;c</vt:lpstr>
      <vt:lpstr>Book_mor</vt:lpstr>
      <vt:lpstr>Doctrinal Mastery Helps Spring 2021 Doctrine &amp; Covenants / Church History</vt:lpstr>
      <vt:lpstr>A Little Explanation</vt:lpstr>
      <vt:lpstr>Steps To Using The Doctrine &amp; Covenants Doctrinal Mastery Mnemonics</vt:lpstr>
      <vt:lpstr>JS-H 1:15-20</vt:lpstr>
      <vt:lpstr>JS-H 1:15-20</vt:lpstr>
      <vt:lpstr>PowerPoint Presentation</vt:lpstr>
      <vt:lpstr>Explain and Apply Doctrine: </vt:lpstr>
      <vt:lpstr>PowerPoint Presentation</vt:lpstr>
      <vt:lpstr>D&amp;C 1:30</vt:lpstr>
      <vt:lpstr>PowerPoint Presentation</vt:lpstr>
      <vt:lpstr>PowerPoint Presentation</vt:lpstr>
      <vt:lpstr>PowerPoint Presentation</vt:lpstr>
      <vt:lpstr>D&amp;C 1:37-38</vt:lpstr>
      <vt:lpstr>PowerPoint Presentation</vt:lpstr>
      <vt:lpstr>PowerPoint Presentation</vt:lpstr>
      <vt:lpstr>PowerPoint Presentation</vt:lpstr>
      <vt:lpstr>PowerPoint Presentation</vt:lpstr>
      <vt:lpstr>D&amp;C 6:36</vt:lpstr>
      <vt:lpstr>PowerPoint Presentation</vt:lpstr>
      <vt:lpstr>PowerPoint Presentation</vt:lpstr>
      <vt:lpstr>Explain and Apply Doctrine: </vt:lpstr>
      <vt:lpstr>D&amp;C 8:2-3</vt:lpstr>
      <vt:lpstr>PowerPoint Presentation</vt:lpstr>
      <vt:lpstr>PowerPoint Presentation</vt:lpstr>
      <vt:lpstr>PowerPoint Presentation</vt:lpstr>
      <vt:lpstr>D&amp;C 13:1</vt:lpstr>
      <vt:lpstr>PowerPoint Presentation</vt:lpstr>
      <vt:lpstr>Explain and Apply Doctrine: </vt:lpstr>
      <vt:lpstr>PowerPoint Presentation</vt:lpstr>
      <vt:lpstr>D&amp;C 18:10-11</vt:lpstr>
      <vt:lpstr>PowerPoint Presentation</vt:lpstr>
      <vt:lpstr>PowerPoint Presentation</vt:lpstr>
      <vt:lpstr>D&amp;C 18:15-16</vt:lpstr>
      <vt:lpstr>PowerPoint Presentation</vt:lpstr>
      <vt:lpstr>PowerPoint Presentation</vt:lpstr>
      <vt:lpstr>D&amp;C 19:16-19</vt:lpstr>
      <vt:lpstr>PowerPoint Presentation</vt:lpstr>
      <vt:lpstr>PowerPoint Presentation</vt:lpstr>
      <vt:lpstr>PowerPoint Presentation</vt:lpstr>
      <vt:lpstr>D&amp;C 21:4-6</vt:lpstr>
      <vt:lpstr>PowerPoint Presentation</vt:lpstr>
      <vt:lpstr>PowerPoint Presentation</vt:lpstr>
      <vt:lpstr>D&amp;C 29:10-11</vt:lpstr>
      <vt:lpstr>PowerPoint Presentation</vt:lpstr>
      <vt:lpstr>PowerPoint Presentation</vt:lpstr>
      <vt:lpstr>D&amp;C 42:11</vt:lpstr>
      <vt:lpstr>PowerPoint Presentation</vt:lpstr>
      <vt:lpstr>PowerPoint Presentation</vt:lpstr>
      <vt:lpstr>D&amp;C 49:15-17</vt:lpstr>
      <vt:lpstr>PowerPoint Presentation</vt:lpstr>
      <vt:lpstr>PowerPoint Presentation</vt:lpstr>
      <vt:lpstr>Doctrinal Mastery Reference Quiz </vt:lpstr>
      <vt:lpstr>Doctrinal Mastery Reference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Bushman</dc:creator>
  <cp:lastModifiedBy>John Bushman</cp:lastModifiedBy>
  <cp:revision>203</cp:revision>
  <dcterms:created xsi:type="dcterms:W3CDTF">2018-06-07T21:03:24Z</dcterms:created>
  <dcterms:modified xsi:type="dcterms:W3CDTF">2020-12-18T04:22:02Z</dcterms:modified>
</cp:coreProperties>
</file>